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27A51E-202D-48BA-86EE-F43D2E009A9D}" v="2" dt="2025-12-11T02:40:07.4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06" d="100"/>
          <a:sy n="106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wton Evangelista" userId="32e6a0bd52325958" providerId="LiveId" clId="{A5DE1E8C-6EC5-43CA-A4BF-121DF96F504C}"/>
    <pc:docChg chg="undo custSel addSld delSld modSld">
      <pc:chgData name="Newton Evangelista" userId="32e6a0bd52325958" providerId="LiveId" clId="{A5DE1E8C-6EC5-43CA-A4BF-121DF96F504C}" dt="2025-12-11T02:41:12.999" v="107" actId="313"/>
      <pc:docMkLst>
        <pc:docMk/>
      </pc:docMkLst>
      <pc:sldChg chg="modSp mod">
        <pc:chgData name="Newton Evangelista" userId="32e6a0bd52325958" providerId="LiveId" clId="{A5DE1E8C-6EC5-43CA-A4BF-121DF96F504C}" dt="2025-12-11T02:37:30.096" v="1" actId="1076"/>
        <pc:sldMkLst>
          <pc:docMk/>
          <pc:sldMk cId="0" sldId="257"/>
        </pc:sldMkLst>
        <pc:spChg chg="mod">
          <ac:chgData name="Newton Evangelista" userId="32e6a0bd52325958" providerId="LiveId" clId="{A5DE1E8C-6EC5-43CA-A4BF-121DF96F504C}" dt="2025-12-11T02:37:30.096" v="1" actId="1076"/>
          <ac:spMkLst>
            <pc:docMk/>
            <pc:sldMk cId="0" sldId="257"/>
            <ac:spMk id="12" creationId="{00000000-0000-0000-0000-000000000000}"/>
          </ac:spMkLst>
        </pc:spChg>
        <pc:picChg chg="mod">
          <ac:chgData name="Newton Evangelista" userId="32e6a0bd52325958" providerId="LiveId" clId="{A5DE1E8C-6EC5-43CA-A4BF-121DF96F504C}" dt="2025-12-11T02:37:20.001" v="0" actId="1076"/>
          <ac:picMkLst>
            <pc:docMk/>
            <pc:sldMk cId="0" sldId="257"/>
            <ac:picMk id="2" creationId="{00000000-0000-0000-0000-000000000000}"/>
          </ac:picMkLst>
        </pc:picChg>
      </pc:sldChg>
      <pc:sldChg chg="new del">
        <pc:chgData name="Newton Evangelista" userId="32e6a0bd52325958" providerId="LiveId" clId="{A5DE1E8C-6EC5-43CA-A4BF-121DF96F504C}" dt="2025-12-11T02:39:35.956" v="37" actId="2696"/>
        <pc:sldMkLst>
          <pc:docMk/>
          <pc:sldMk cId="2324815819" sldId="267"/>
        </pc:sldMkLst>
      </pc:sldChg>
      <pc:sldChg chg="addSp delSp modSp add mod">
        <pc:chgData name="Newton Evangelista" userId="32e6a0bd52325958" providerId="LiveId" clId="{A5DE1E8C-6EC5-43CA-A4BF-121DF96F504C}" dt="2025-12-11T02:41:12.999" v="107" actId="313"/>
        <pc:sldMkLst>
          <pc:docMk/>
          <pc:sldMk cId="873288948" sldId="268"/>
        </pc:sldMkLst>
        <pc:spChg chg="mod">
          <ac:chgData name="Newton Evangelista" userId="32e6a0bd52325958" providerId="LiveId" clId="{A5DE1E8C-6EC5-43CA-A4BF-121DF96F504C}" dt="2025-12-11T02:39:02.428" v="27" actId="20577"/>
          <ac:spMkLst>
            <pc:docMk/>
            <pc:sldMk cId="873288948" sldId="268"/>
            <ac:spMk id="3" creationId="{3DEE6E62-89C1-AD1E-E669-72780A26D263}"/>
          </ac:spMkLst>
        </pc:spChg>
        <pc:spChg chg="del">
          <ac:chgData name="Newton Evangelista" userId="32e6a0bd52325958" providerId="LiveId" clId="{A5DE1E8C-6EC5-43CA-A4BF-121DF96F504C}" dt="2025-12-11T02:39:05.779" v="28" actId="21"/>
          <ac:spMkLst>
            <pc:docMk/>
            <pc:sldMk cId="873288948" sldId="268"/>
            <ac:spMk id="4" creationId="{8DA1A0B0-CF96-6837-6133-E62E337C609A}"/>
          </ac:spMkLst>
        </pc:spChg>
        <pc:spChg chg="add mod">
          <ac:chgData name="Newton Evangelista" userId="32e6a0bd52325958" providerId="LiveId" clId="{A5DE1E8C-6EC5-43CA-A4BF-121DF96F504C}" dt="2025-12-11T02:41:12.999" v="107" actId="313"/>
          <ac:spMkLst>
            <pc:docMk/>
            <pc:sldMk cId="873288948" sldId="268"/>
            <ac:spMk id="5" creationId="{2BBB384D-6EBA-760C-8F85-39CDF09DFE5F}"/>
          </ac:spMkLst>
        </pc:spChg>
        <pc:spChg chg="del">
          <ac:chgData name="Newton Evangelista" userId="32e6a0bd52325958" providerId="LiveId" clId="{A5DE1E8C-6EC5-43CA-A4BF-121DF96F504C}" dt="2025-12-11T02:39:09.454" v="29" actId="21"/>
          <ac:spMkLst>
            <pc:docMk/>
            <pc:sldMk cId="873288948" sldId="268"/>
            <ac:spMk id="6" creationId="{6E6BF51D-93A0-6AC7-8D23-3B8BD43A5DA4}"/>
          </ac:spMkLst>
        </pc:spChg>
        <pc:spChg chg="del">
          <ac:chgData name="Newton Evangelista" userId="32e6a0bd52325958" providerId="LiveId" clId="{A5DE1E8C-6EC5-43CA-A4BF-121DF96F504C}" dt="2025-12-11T02:39:18.018" v="31" actId="21"/>
          <ac:spMkLst>
            <pc:docMk/>
            <pc:sldMk cId="873288948" sldId="268"/>
            <ac:spMk id="7" creationId="{6E176E65-185F-133C-B430-8C53C97A401C}"/>
          </ac:spMkLst>
        </pc:spChg>
        <pc:spChg chg="del">
          <ac:chgData name="Newton Evangelista" userId="32e6a0bd52325958" providerId="LiveId" clId="{A5DE1E8C-6EC5-43CA-A4BF-121DF96F504C}" dt="2025-12-11T02:39:24.911" v="33" actId="21"/>
          <ac:spMkLst>
            <pc:docMk/>
            <pc:sldMk cId="873288948" sldId="268"/>
            <ac:spMk id="8" creationId="{8F5DEBB4-2395-8886-A23E-D077458D903D}"/>
          </ac:spMkLst>
        </pc:spChg>
        <pc:spChg chg="del">
          <ac:chgData name="Newton Evangelista" userId="32e6a0bd52325958" providerId="LiveId" clId="{A5DE1E8C-6EC5-43CA-A4BF-121DF96F504C}" dt="2025-12-11T02:39:12.840" v="30" actId="21"/>
          <ac:spMkLst>
            <pc:docMk/>
            <pc:sldMk cId="873288948" sldId="268"/>
            <ac:spMk id="9" creationId="{F2B1C59B-3F50-D009-DC39-E308970A5D77}"/>
          </ac:spMkLst>
        </pc:spChg>
        <pc:spChg chg="del">
          <ac:chgData name="Newton Evangelista" userId="32e6a0bd52325958" providerId="LiveId" clId="{A5DE1E8C-6EC5-43CA-A4BF-121DF96F504C}" dt="2025-12-11T02:39:27.622" v="34" actId="21"/>
          <ac:spMkLst>
            <pc:docMk/>
            <pc:sldMk cId="873288948" sldId="268"/>
            <ac:spMk id="11" creationId="{47F07D42-B59B-FF9A-EEE8-5C726E1A90DF}"/>
          </ac:spMkLst>
        </pc:spChg>
        <pc:spChg chg="del">
          <ac:chgData name="Newton Evangelista" userId="32e6a0bd52325958" providerId="LiveId" clId="{A5DE1E8C-6EC5-43CA-A4BF-121DF96F504C}" dt="2025-12-11T02:39:47.482" v="40" actId="21"/>
          <ac:spMkLst>
            <pc:docMk/>
            <pc:sldMk cId="873288948" sldId="268"/>
            <ac:spMk id="13" creationId="{218057B8-DB96-E116-23EC-8BDE842B639B}"/>
          </ac:spMkLst>
        </pc:spChg>
        <pc:spChg chg="del">
          <ac:chgData name="Newton Evangelista" userId="32e6a0bd52325958" providerId="LiveId" clId="{A5DE1E8C-6EC5-43CA-A4BF-121DF96F504C}" dt="2025-12-11T02:39:44.640" v="39" actId="21"/>
          <ac:spMkLst>
            <pc:docMk/>
            <pc:sldMk cId="873288948" sldId="268"/>
            <ac:spMk id="15" creationId="{91624168-B366-5B67-7FA3-7DAE095F56A0}"/>
          </ac:spMkLst>
        </pc:spChg>
        <pc:spChg chg="del">
          <ac:chgData name="Newton Evangelista" userId="32e6a0bd52325958" providerId="LiveId" clId="{A5DE1E8C-6EC5-43CA-A4BF-121DF96F504C}" dt="2025-12-11T02:39:50.470" v="41" actId="21"/>
          <ac:spMkLst>
            <pc:docMk/>
            <pc:sldMk cId="873288948" sldId="268"/>
            <ac:spMk id="16" creationId="{ADE90F87-547E-D763-33AA-9959B0BDFB39}"/>
          </ac:spMkLst>
        </pc:spChg>
        <pc:spChg chg="del">
          <ac:chgData name="Newton Evangelista" userId="32e6a0bd52325958" providerId="LiveId" clId="{A5DE1E8C-6EC5-43CA-A4BF-121DF96F504C}" dt="2025-12-11T02:39:20.563" v="32" actId="21"/>
          <ac:spMkLst>
            <pc:docMk/>
            <pc:sldMk cId="873288948" sldId="268"/>
            <ac:spMk id="18" creationId="{2143CEFB-DCDD-6F2D-57CB-FC7DE58FE18B}"/>
          </ac:spMkLst>
        </pc:spChg>
        <pc:picChg chg="add del mod">
          <ac:chgData name="Newton Evangelista" userId="32e6a0bd52325958" providerId="LiveId" clId="{A5DE1E8C-6EC5-43CA-A4BF-121DF96F504C}" dt="2025-12-11T02:39:41.160" v="38" actId="1076"/>
          <ac:picMkLst>
            <pc:docMk/>
            <pc:sldMk cId="873288948" sldId="268"/>
            <ac:picMk id="2" creationId="{EB1F3892-3F9D-83AB-53E0-ED8AE44DF02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0048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ADAFAA-A247-F218-E100-0141E9D201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84E9D2-3754-ED3F-900B-6C673080E4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35B2C2-A170-83A6-F674-6BA3AEAC48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683E4-E5CB-9C7C-E438-59A6C65D3D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659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Uma imagem contendo Logotipo&#10;&#10;O conteúdo gerado por IA pode estar incorreto.">
            <a:extLst>
              <a:ext uri="{FF2B5EF4-FFF2-40B4-BE49-F238E27FC236}">
                <a16:creationId xmlns:a16="http://schemas.microsoft.com/office/drawing/2014/main" id="{67B110FF-7D60-BF04-3851-5422310E8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443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9144000" cy="741164"/>
          </a:xfrm>
          <a:prstGeom prst="rect">
            <a:avLst/>
          </a:prstGeom>
          <a:solidFill>
            <a:srgbClr val="1F2937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4" name="Text 1"/>
          <p:cNvSpPr/>
          <p:nvPr/>
        </p:nvSpPr>
        <p:spPr>
          <a:xfrm>
            <a:off x="0" y="0"/>
            <a:ext cx="9144000" cy="741164"/>
          </a:xfrm>
          <a:prstGeom prst="rect">
            <a:avLst/>
          </a:prstGeom>
          <a:noFill/>
          <a:ln/>
        </p:spPr>
        <p:txBody>
          <a:bodyPr wrap="square" lIns="680339" tIns="255143" rIns="680339" bIns="255143" rtlCol="0" anchor="t">
            <a:spAutoFit/>
          </a:bodyPr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602" b="1" dirty="0">
                <a:solidFill>
                  <a:srgbClr val="FFFFFF"/>
                </a:solidFill>
              </a:rPr>
              <a:t>Responsabilidade do Conselheiro</a:t>
            </a:r>
            <a:endParaRPr lang="en-US" sz="1602" dirty="0"/>
          </a:p>
        </p:txBody>
      </p:sp>
      <p:sp>
        <p:nvSpPr>
          <p:cNvPr id="5" name="Shape 2"/>
          <p:cNvSpPr/>
          <p:nvPr/>
        </p:nvSpPr>
        <p:spPr>
          <a:xfrm>
            <a:off x="571500" y="1026914"/>
            <a:ext cx="2524116" cy="3830836"/>
          </a:xfrm>
          <a:prstGeom prst="rect">
            <a:avLst/>
          </a:prstGeom>
          <a:solidFill>
            <a:srgbClr val="F9FAF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6" name="Shape 3"/>
          <p:cNvSpPr/>
          <p:nvPr/>
        </p:nvSpPr>
        <p:spPr>
          <a:xfrm>
            <a:off x="571500" y="1026914"/>
            <a:ext cx="2524116" cy="35719"/>
          </a:xfrm>
          <a:prstGeom prst="rect">
            <a:avLst/>
          </a:prstGeom>
          <a:solidFill>
            <a:srgbClr val="3B82F6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0669" y="1276945"/>
            <a:ext cx="285750" cy="285750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750094" y="1712714"/>
            <a:ext cx="2166928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987" b="1" dirty="0">
                <a:solidFill>
                  <a:srgbClr val="1F2937"/>
                </a:solidFill>
              </a:rPr>
              <a:t>Dever de Diligência</a:t>
            </a:r>
            <a:endParaRPr lang="en-US" sz="987" dirty="0"/>
          </a:p>
        </p:txBody>
      </p:sp>
      <p:sp>
        <p:nvSpPr>
          <p:cNvPr id="9" name="Text 5"/>
          <p:cNvSpPr/>
          <p:nvPr/>
        </p:nvSpPr>
        <p:spPr>
          <a:xfrm>
            <a:off x="750094" y="2021681"/>
            <a:ext cx="2166928" cy="388609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O </a:t>
            </a:r>
            <a:r>
              <a:rPr lang="en-US" sz="784" b="1" dirty="0" err="1">
                <a:solidFill>
                  <a:srgbClr val="1F2937"/>
                </a:solidFill>
              </a:rPr>
              <a:t>conselheiro</a:t>
            </a:r>
            <a:r>
              <a:rPr lang="en-US" sz="784" b="1" dirty="0">
                <a:solidFill>
                  <a:srgbClr val="1F2937"/>
                </a:solidFill>
              </a:rPr>
              <a:t> deve ler, questionar e entender</a:t>
            </a:r>
            <a:r>
              <a:rPr lang="en-US" sz="834" dirty="0">
                <a:solidFill>
                  <a:srgbClr val="6B7280"/>
                </a:solidFill>
              </a:rPr>
              <a:t> o relatório antes de votar.</a:t>
            </a:r>
            <a:endParaRPr lang="en-US" sz="784" dirty="0"/>
          </a:p>
        </p:txBody>
      </p:sp>
      <p:sp>
        <p:nvSpPr>
          <p:cNvPr id="10" name="Text 6"/>
          <p:cNvSpPr/>
          <p:nvPr/>
        </p:nvSpPr>
        <p:spPr>
          <a:xfrm>
            <a:off x="750094" y="2524590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3B82F6"/>
                </a:solidFill>
              </a:rPr>
              <a:t></a:t>
            </a:r>
            <a:endParaRPr lang="en-US" sz="584" dirty="0"/>
          </a:p>
        </p:txBody>
      </p:sp>
      <p:sp>
        <p:nvSpPr>
          <p:cNvPr id="11" name="Text 7"/>
          <p:cNvSpPr/>
          <p:nvPr/>
        </p:nvSpPr>
        <p:spPr>
          <a:xfrm>
            <a:off x="921544" y="2513874"/>
            <a:ext cx="1648113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Não assinar sem compreender</a:t>
            </a:r>
            <a:endParaRPr lang="en-US" sz="834" dirty="0"/>
          </a:p>
        </p:txBody>
      </p:sp>
      <p:sp>
        <p:nvSpPr>
          <p:cNvPr id="12" name="Text 8"/>
          <p:cNvSpPr/>
          <p:nvPr/>
        </p:nvSpPr>
        <p:spPr>
          <a:xfrm>
            <a:off x="750094" y="2790332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3B82F6"/>
                </a:solidFill>
              </a:rPr>
              <a:t></a:t>
            </a:r>
            <a:endParaRPr lang="en-US" sz="584" dirty="0"/>
          </a:p>
        </p:txBody>
      </p:sp>
      <p:sp>
        <p:nvSpPr>
          <p:cNvPr id="13" name="Text 9"/>
          <p:cNvSpPr/>
          <p:nvPr/>
        </p:nvSpPr>
        <p:spPr>
          <a:xfrm>
            <a:off x="921544" y="2779616"/>
            <a:ext cx="1276862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Fazer perguntas críticas</a:t>
            </a:r>
            <a:endParaRPr lang="en-US" sz="834" dirty="0"/>
          </a:p>
        </p:txBody>
      </p:sp>
      <p:sp>
        <p:nvSpPr>
          <p:cNvPr id="14" name="Text 10"/>
          <p:cNvSpPr/>
          <p:nvPr/>
        </p:nvSpPr>
        <p:spPr>
          <a:xfrm>
            <a:off x="750094" y="3056074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3B82F6"/>
                </a:solidFill>
              </a:rPr>
              <a:t></a:t>
            </a:r>
            <a:endParaRPr lang="en-US" sz="584" dirty="0"/>
          </a:p>
        </p:txBody>
      </p:sp>
      <p:sp>
        <p:nvSpPr>
          <p:cNvPr id="15" name="Text 11"/>
          <p:cNvSpPr/>
          <p:nvPr/>
        </p:nvSpPr>
        <p:spPr>
          <a:xfrm>
            <a:off x="921544" y="3045358"/>
            <a:ext cx="1892257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Solicitar esclarecimentos adicionais</a:t>
            </a:r>
            <a:endParaRPr lang="en-US" sz="834" dirty="0"/>
          </a:p>
        </p:txBody>
      </p:sp>
      <p:sp>
        <p:nvSpPr>
          <p:cNvPr id="16" name="Text 12"/>
          <p:cNvSpPr/>
          <p:nvPr/>
        </p:nvSpPr>
        <p:spPr>
          <a:xfrm>
            <a:off x="750094" y="3321816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3B82F6"/>
                </a:solidFill>
              </a:rPr>
              <a:t></a:t>
            </a:r>
            <a:endParaRPr lang="en-US" sz="584" dirty="0"/>
          </a:p>
        </p:txBody>
      </p:sp>
      <p:sp>
        <p:nvSpPr>
          <p:cNvPr id="17" name="Text 13"/>
          <p:cNvSpPr/>
          <p:nvPr/>
        </p:nvSpPr>
        <p:spPr>
          <a:xfrm>
            <a:off x="921544" y="3311100"/>
            <a:ext cx="1712909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Verificar consistência dos dados</a:t>
            </a:r>
            <a:endParaRPr lang="en-US" sz="834" dirty="0"/>
          </a:p>
        </p:txBody>
      </p:sp>
      <p:sp>
        <p:nvSpPr>
          <p:cNvPr id="18" name="Shape 14"/>
          <p:cNvSpPr/>
          <p:nvPr/>
        </p:nvSpPr>
        <p:spPr>
          <a:xfrm>
            <a:off x="3309928" y="1026914"/>
            <a:ext cx="2524116" cy="3830836"/>
          </a:xfrm>
          <a:prstGeom prst="rect">
            <a:avLst/>
          </a:prstGeom>
          <a:solidFill>
            <a:srgbClr val="F9FAF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9" name="Shape 15"/>
          <p:cNvSpPr/>
          <p:nvPr/>
        </p:nvSpPr>
        <p:spPr>
          <a:xfrm>
            <a:off x="3309928" y="1026914"/>
            <a:ext cx="2524116" cy="35719"/>
          </a:xfrm>
          <a:prstGeom prst="rect">
            <a:avLst/>
          </a:prstGeom>
          <a:solidFill>
            <a:srgbClr val="10B981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20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3378" y="1276945"/>
            <a:ext cx="357188" cy="285750"/>
          </a:xfrm>
          <a:prstGeom prst="rect">
            <a:avLst/>
          </a:prstGeom>
        </p:spPr>
      </p:pic>
      <p:sp>
        <p:nvSpPr>
          <p:cNvPr id="21" name="Text 16"/>
          <p:cNvSpPr/>
          <p:nvPr/>
        </p:nvSpPr>
        <p:spPr>
          <a:xfrm>
            <a:off x="3488522" y="1712714"/>
            <a:ext cx="2166928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987" b="1" dirty="0">
                <a:solidFill>
                  <a:srgbClr val="1F2937"/>
                </a:solidFill>
              </a:rPr>
              <a:t>Conflito de Interesses</a:t>
            </a:r>
            <a:endParaRPr lang="en-US" sz="987" dirty="0"/>
          </a:p>
        </p:txBody>
      </p:sp>
      <p:sp>
        <p:nvSpPr>
          <p:cNvPr id="22" name="Text 17"/>
          <p:cNvSpPr/>
          <p:nvPr/>
        </p:nvSpPr>
        <p:spPr>
          <a:xfrm>
            <a:off x="3488522" y="2021681"/>
            <a:ext cx="2166928" cy="58291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O relatório ajuda a identificar</a:t>
            </a:r>
            <a:r>
              <a:rPr lang="en-US" sz="834" dirty="0">
                <a:solidFill>
                  <a:srgbClr val="6B7280"/>
                </a:solidFill>
              </a:rPr>
              <a:t> se gestores ou parceiros possuem interesses conflitantes com o RPPS.</a:t>
            </a:r>
            <a:endParaRPr lang="en-US" sz="784" dirty="0"/>
          </a:p>
        </p:txBody>
      </p:sp>
      <p:sp>
        <p:nvSpPr>
          <p:cNvPr id="23" name="Text 18"/>
          <p:cNvSpPr/>
          <p:nvPr/>
        </p:nvSpPr>
        <p:spPr>
          <a:xfrm>
            <a:off x="3488522" y="2718895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10B981"/>
                </a:solidFill>
              </a:rPr>
              <a:t></a:t>
            </a:r>
            <a:endParaRPr lang="en-US" sz="584" dirty="0"/>
          </a:p>
        </p:txBody>
      </p:sp>
      <p:sp>
        <p:nvSpPr>
          <p:cNvPr id="24" name="Text 19"/>
          <p:cNvSpPr/>
          <p:nvPr/>
        </p:nvSpPr>
        <p:spPr>
          <a:xfrm>
            <a:off x="3659972" y="2708179"/>
            <a:ext cx="1431959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Declarar conflitos pessoais</a:t>
            </a:r>
            <a:endParaRPr lang="en-US" sz="834" dirty="0"/>
          </a:p>
        </p:txBody>
      </p:sp>
      <p:sp>
        <p:nvSpPr>
          <p:cNvPr id="25" name="Text 20"/>
          <p:cNvSpPr/>
          <p:nvPr/>
        </p:nvSpPr>
        <p:spPr>
          <a:xfrm>
            <a:off x="3488522" y="2984636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10B981"/>
                </a:solidFill>
              </a:rPr>
              <a:t></a:t>
            </a:r>
            <a:endParaRPr lang="en-US" sz="584" dirty="0"/>
          </a:p>
        </p:txBody>
      </p:sp>
      <p:sp>
        <p:nvSpPr>
          <p:cNvPr id="26" name="Text 21"/>
          <p:cNvSpPr/>
          <p:nvPr/>
        </p:nvSpPr>
        <p:spPr>
          <a:xfrm>
            <a:off x="3659972" y="2973921"/>
            <a:ext cx="1529125" cy="349681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Questionar relacionamentos suspeitos</a:t>
            </a:r>
            <a:endParaRPr lang="en-US" sz="834" dirty="0"/>
          </a:p>
        </p:txBody>
      </p:sp>
      <p:sp>
        <p:nvSpPr>
          <p:cNvPr id="27" name="Text 22"/>
          <p:cNvSpPr/>
          <p:nvPr/>
        </p:nvSpPr>
        <p:spPr>
          <a:xfrm>
            <a:off x="3488522" y="3444683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10B981"/>
                </a:solidFill>
              </a:rPr>
              <a:t></a:t>
            </a:r>
            <a:endParaRPr lang="en-US" sz="584" dirty="0"/>
          </a:p>
        </p:txBody>
      </p:sp>
      <p:sp>
        <p:nvSpPr>
          <p:cNvPr id="28" name="Text 23"/>
          <p:cNvSpPr/>
          <p:nvPr/>
        </p:nvSpPr>
        <p:spPr>
          <a:xfrm>
            <a:off x="3659972" y="3433967"/>
            <a:ext cx="1343834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Exigir transparência total</a:t>
            </a:r>
            <a:endParaRPr lang="en-US" sz="834" dirty="0"/>
          </a:p>
        </p:txBody>
      </p:sp>
      <p:sp>
        <p:nvSpPr>
          <p:cNvPr id="29" name="Text 24"/>
          <p:cNvSpPr/>
          <p:nvPr/>
        </p:nvSpPr>
        <p:spPr>
          <a:xfrm>
            <a:off x="3488522" y="3710425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10B981"/>
                </a:solidFill>
              </a:rPr>
              <a:t></a:t>
            </a:r>
            <a:endParaRPr lang="en-US" sz="584" dirty="0"/>
          </a:p>
        </p:txBody>
      </p:sp>
      <p:sp>
        <p:nvSpPr>
          <p:cNvPr id="30" name="Text 25"/>
          <p:cNvSpPr/>
          <p:nvPr/>
        </p:nvSpPr>
        <p:spPr>
          <a:xfrm>
            <a:off x="3659972" y="3699709"/>
            <a:ext cx="1431401" cy="349681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Recusar-se a votar quando conflitado</a:t>
            </a:r>
            <a:endParaRPr lang="en-US" sz="834" dirty="0"/>
          </a:p>
        </p:txBody>
      </p:sp>
      <p:sp>
        <p:nvSpPr>
          <p:cNvPr id="31" name="Shape 26"/>
          <p:cNvSpPr/>
          <p:nvPr/>
        </p:nvSpPr>
        <p:spPr>
          <a:xfrm>
            <a:off x="6048356" y="1026914"/>
            <a:ext cx="2524116" cy="3830836"/>
          </a:xfrm>
          <a:prstGeom prst="rect">
            <a:avLst/>
          </a:prstGeom>
          <a:solidFill>
            <a:srgbClr val="F9FAF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32" name="Shape 27"/>
          <p:cNvSpPr/>
          <p:nvPr/>
        </p:nvSpPr>
        <p:spPr>
          <a:xfrm>
            <a:off x="6048356" y="1026914"/>
            <a:ext cx="2524116" cy="35719"/>
          </a:xfrm>
          <a:prstGeom prst="rect">
            <a:avLst/>
          </a:prstGeom>
          <a:solidFill>
            <a:srgbClr val="F59E0B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33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3244" y="1276945"/>
            <a:ext cx="214313" cy="285750"/>
          </a:xfrm>
          <a:prstGeom prst="rect">
            <a:avLst/>
          </a:prstGeom>
        </p:spPr>
      </p:pic>
      <p:sp>
        <p:nvSpPr>
          <p:cNvPr id="34" name="Text 28"/>
          <p:cNvSpPr/>
          <p:nvPr/>
        </p:nvSpPr>
        <p:spPr>
          <a:xfrm>
            <a:off x="6226950" y="1712714"/>
            <a:ext cx="2166928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987" b="1" dirty="0">
                <a:solidFill>
                  <a:srgbClr val="1F2937"/>
                </a:solidFill>
              </a:rPr>
              <a:t>Ata de Reunião</a:t>
            </a:r>
            <a:endParaRPr lang="en-US" sz="987" dirty="0"/>
          </a:p>
        </p:txBody>
      </p:sp>
      <p:sp>
        <p:nvSpPr>
          <p:cNvPr id="35" name="Text 29"/>
          <p:cNvSpPr/>
          <p:nvPr/>
        </p:nvSpPr>
        <p:spPr>
          <a:xfrm>
            <a:off x="6226950" y="2021681"/>
            <a:ext cx="2166928" cy="58291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O voto do </a:t>
            </a:r>
            <a:r>
              <a:rPr lang="en-US" sz="784" b="1" dirty="0" err="1">
                <a:solidFill>
                  <a:srgbClr val="1F2937"/>
                </a:solidFill>
              </a:rPr>
              <a:t>conselheiro</a:t>
            </a:r>
            <a:r>
              <a:rPr lang="en-US" sz="784" b="1" dirty="0">
                <a:solidFill>
                  <a:srgbClr val="1F2937"/>
                </a:solidFill>
              </a:rPr>
              <a:t> deve ser fundamentado</a:t>
            </a:r>
            <a:r>
              <a:rPr lang="en-US" sz="834" dirty="0">
                <a:solidFill>
                  <a:srgbClr val="6B7280"/>
                </a:solidFill>
              </a:rPr>
              <a:t> nos dados apresentados no relatório.</a:t>
            </a:r>
            <a:endParaRPr lang="en-US" sz="784" dirty="0"/>
          </a:p>
        </p:txBody>
      </p:sp>
      <p:sp>
        <p:nvSpPr>
          <p:cNvPr id="36" name="Text 30"/>
          <p:cNvSpPr/>
          <p:nvPr/>
        </p:nvSpPr>
        <p:spPr>
          <a:xfrm>
            <a:off x="6226950" y="2718895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F59E0B"/>
                </a:solidFill>
              </a:rPr>
              <a:t></a:t>
            </a:r>
            <a:endParaRPr lang="en-US" sz="584" dirty="0"/>
          </a:p>
        </p:txBody>
      </p:sp>
      <p:sp>
        <p:nvSpPr>
          <p:cNvPr id="37" name="Text 31"/>
          <p:cNvSpPr/>
          <p:nvPr/>
        </p:nvSpPr>
        <p:spPr>
          <a:xfrm>
            <a:off x="6398400" y="2708179"/>
            <a:ext cx="1304962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Registrar razões do voto</a:t>
            </a:r>
            <a:endParaRPr lang="en-US" sz="834" dirty="0"/>
          </a:p>
        </p:txBody>
      </p:sp>
      <p:sp>
        <p:nvSpPr>
          <p:cNvPr id="38" name="Text 32"/>
          <p:cNvSpPr/>
          <p:nvPr/>
        </p:nvSpPr>
        <p:spPr>
          <a:xfrm>
            <a:off x="6226950" y="2984636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F59E0B"/>
                </a:solidFill>
              </a:rPr>
              <a:t></a:t>
            </a:r>
            <a:endParaRPr lang="en-US" sz="584" dirty="0"/>
          </a:p>
        </p:txBody>
      </p:sp>
      <p:sp>
        <p:nvSpPr>
          <p:cNvPr id="39" name="Text 33"/>
          <p:cNvSpPr/>
          <p:nvPr/>
        </p:nvSpPr>
        <p:spPr>
          <a:xfrm>
            <a:off x="6398400" y="2973921"/>
            <a:ext cx="1191806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Documentar ressalvas</a:t>
            </a:r>
            <a:endParaRPr lang="en-US" sz="834" dirty="0"/>
          </a:p>
        </p:txBody>
      </p:sp>
      <p:sp>
        <p:nvSpPr>
          <p:cNvPr id="40" name="Text 34"/>
          <p:cNvSpPr/>
          <p:nvPr/>
        </p:nvSpPr>
        <p:spPr>
          <a:xfrm>
            <a:off x="6226950" y="3250378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F59E0B"/>
                </a:solidFill>
              </a:rPr>
              <a:t></a:t>
            </a:r>
            <a:endParaRPr lang="en-US" sz="584" dirty="0"/>
          </a:p>
        </p:txBody>
      </p:sp>
      <p:sp>
        <p:nvSpPr>
          <p:cNvPr id="41" name="Text 35"/>
          <p:cNvSpPr/>
          <p:nvPr/>
        </p:nvSpPr>
        <p:spPr>
          <a:xfrm>
            <a:off x="6398400" y="3239663"/>
            <a:ext cx="1223814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Justificar discordâncias</a:t>
            </a:r>
            <a:endParaRPr lang="en-US" sz="834" dirty="0"/>
          </a:p>
        </p:txBody>
      </p:sp>
      <p:sp>
        <p:nvSpPr>
          <p:cNvPr id="42" name="Text 36"/>
          <p:cNvSpPr/>
          <p:nvPr/>
        </p:nvSpPr>
        <p:spPr>
          <a:xfrm>
            <a:off x="6226950" y="3516120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F59E0B"/>
                </a:solidFill>
              </a:rPr>
              <a:t></a:t>
            </a:r>
            <a:endParaRPr lang="en-US" sz="584" dirty="0"/>
          </a:p>
        </p:txBody>
      </p:sp>
      <p:sp>
        <p:nvSpPr>
          <p:cNvPr id="43" name="Text 37"/>
          <p:cNvSpPr/>
          <p:nvPr/>
        </p:nvSpPr>
        <p:spPr>
          <a:xfrm>
            <a:off x="6398400" y="3505405"/>
            <a:ext cx="1412425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Criar histórico de decisões</a:t>
            </a:r>
            <a:endParaRPr lang="en-US" sz="834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25127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1711291" y="428625"/>
            <a:ext cx="5721418" cy="62329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4300"/>
              </a:lnSpc>
              <a:buNone/>
            </a:pPr>
            <a:r>
              <a:rPr lang="en-US" sz="3294" b="1" dirty="0">
                <a:solidFill>
                  <a:srgbClr val="FFFFFF"/>
                </a:solidFill>
              </a:rPr>
              <a:t>Governança é Segurança</a:t>
            </a:r>
            <a:endParaRPr lang="en-US" sz="3294" dirty="0"/>
          </a:p>
        </p:txBody>
      </p:sp>
      <p:sp>
        <p:nvSpPr>
          <p:cNvPr id="4" name="Text 1"/>
          <p:cNvSpPr/>
          <p:nvPr/>
        </p:nvSpPr>
        <p:spPr>
          <a:xfrm>
            <a:off x="1357313" y="1337667"/>
            <a:ext cx="6429375" cy="582885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1269" dirty="0">
                <a:solidFill>
                  <a:srgbClr val="FFFFFF"/>
                </a:solidFill>
              </a:rPr>
              <a:t>O Relatório de Governança é a </a:t>
            </a:r>
            <a:r>
              <a:rPr lang="en-US" sz="1193" b="1" dirty="0">
                <a:solidFill>
                  <a:srgbClr val="10B981"/>
                </a:solidFill>
              </a:rPr>
              <a:t>"vacina" contra a má gestão</a:t>
            </a:r>
            <a:r>
              <a:rPr lang="en-US" sz="1269" dirty="0">
                <a:solidFill>
                  <a:srgbClr val="FFFFFF"/>
                </a:solidFill>
              </a:rPr>
              <a:t>. Ele protege o RPPS, o </a:t>
            </a:r>
            <a:r>
              <a:rPr lang="en-US" sz="1269" dirty="0" err="1">
                <a:solidFill>
                  <a:srgbClr val="FFFFFF"/>
                </a:solidFill>
              </a:rPr>
              <a:t>conselheiro</a:t>
            </a:r>
            <a:r>
              <a:rPr lang="en-US" sz="1269" dirty="0">
                <a:solidFill>
                  <a:srgbClr val="FFFFFF"/>
                </a:solidFill>
              </a:rPr>
              <a:t> e, acima de tudo, o futuro dos servidores públicos.</a:t>
            </a:r>
            <a:endParaRPr lang="en-US" sz="1269" dirty="0"/>
          </a:p>
        </p:txBody>
      </p:sp>
      <p:sp>
        <p:nvSpPr>
          <p:cNvPr id="5" name="Text 2"/>
          <p:cNvSpPr/>
          <p:nvPr/>
        </p:nvSpPr>
        <p:spPr>
          <a:xfrm>
            <a:off x="1517991" y="2656359"/>
            <a:ext cx="6107990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400"/>
              </a:lnSpc>
              <a:buNone/>
            </a:pPr>
            <a:r>
              <a:rPr lang="en-US" sz="987" b="1" kern="0" spc="2" dirty="0">
                <a:solidFill>
                  <a:srgbClr val="F59E0B"/>
                </a:solidFill>
              </a:rPr>
              <a:t>Chamada à Ação</a:t>
            </a:r>
            <a:endParaRPr lang="en-US" sz="987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3578" y="3208213"/>
            <a:ext cx="285750" cy="285750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1660866" y="3636838"/>
            <a:ext cx="1631175" cy="18286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400"/>
              </a:lnSpc>
              <a:buNone/>
            </a:pPr>
            <a:r>
              <a:rPr lang="en-US" sz="784" b="1" dirty="0">
                <a:solidFill>
                  <a:srgbClr val="E5E7EB"/>
                </a:solidFill>
              </a:rPr>
              <a:t>Não assinem nada sem ler</a:t>
            </a:r>
            <a:endParaRPr lang="en-US" sz="784" dirty="0"/>
          </a:p>
        </p:txBody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097" y="3208213"/>
            <a:ext cx="285750" cy="285750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3756385" y="3636838"/>
            <a:ext cx="1631175" cy="36572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1400"/>
              </a:lnSpc>
              <a:buNone/>
            </a:pPr>
            <a:r>
              <a:rPr lang="en-US" sz="784" b="1" dirty="0">
                <a:solidFill>
                  <a:srgbClr val="E5E7EB"/>
                </a:solidFill>
              </a:rPr>
              <a:t>Exijam relatórios claros e objetivos</a:t>
            </a:r>
            <a:endParaRPr lang="en-US" sz="784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8897" y="3208213"/>
            <a:ext cx="357188" cy="285750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5851903" y="3636838"/>
            <a:ext cx="1631175" cy="36572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1400"/>
              </a:lnSpc>
              <a:buNone/>
            </a:pPr>
            <a:r>
              <a:rPr lang="en-US" sz="784" b="1" dirty="0">
                <a:solidFill>
                  <a:srgbClr val="E5E7EB"/>
                </a:solidFill>
              </a:rPr>
              <a:t>Capacitem-se continuamente</a:t>
            </a:r>
            <a:endParaRPr lang="en-US" sz="784" dirty="0"/>
          </a:p>
        </p:txBody>
      </p:sp>
      <p:sp>
        <p:nvSpPr>
          <p:cNvPr id="12" name="Text 6"/>
          <p:cNvSpPr/>
          <p:nvPr/>
        </p:nvSpPr>
        <p:spPr>
          <a:xfrm>
            <a:off x="1503118" y="4645502"/>
            <a:ext cx="6137737" cy="233958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1193" b="1" dirty="0">
                <a:solidFill>
                  <a:srgbClr val="F59E0B"/>
                </a:solidFill>
              </a:rPr>
              <a:t>"Governança não é burocracia, é segurança para o futuro de todos nós."</a:t>
            </a:r>
            <a:endParaRPr lang="en-US" sz="1193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C74DC5-4250-FCE7-B709-3EFECD141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
            <a:extLst>
              <a:ext uri="{FF2B5EF4-FFF2-40B4-BE49-F238E27FC236}">
                <a16:creationId xmlns:a16="http://schemas.microsoft.com/office/drawing/2014/main" id="{EB1F3892-3F9D-83AB-53E0-ED8AE44DF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96"/>
            <a:ext cx="9144000" cy="5143500"/>
          </a:xfrm>
          <a:prstGeom prst="rect">
            <a:avLst/>
          </a:prstGeom>
        </p:spPr>
      </p:pic>
      <p:sp>
        <p:nvSpPr>
          <p:cNvPr id="3" name="Text 0">
            <a:extLst>
              <a:ext uri="{FF2B5EF4-FFF2-40B4-BE49-F238E27FC236}">
                <a16:creationId xmlns:a16="http://schemas.microsoft.com/office/drawing/2014/main" id="{3DEE6E62-89C1-AD1E-E669-72780A26D263}"/>
              </a:ext>
            </a:extLst>
          </p:cNvPr>
          <p:cNvSpPr/>
          <p:nvPr/>
        </p:nvSpPr>
        <p:spPr>
          <a:xfrm>
            <a:off x="2489929" y="799001"/>
            <a:ext cx="65" cy="496226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4000"/>
              </a:lnSpc>
              <a:buNone/>
            </a:pPr>
            <a:endParaRPr lang="en-US" sz="3294" dirty="0"/>
          </a:p>
        </p:txBody>
      </p:sp>
      <p:sp>
        <p:nvSpPr>
          <p:cNvPr id="12" name="Text 9">
            <a:extLst>
              <a:ext uri="{FF2B5EF4-FFF2-40B4-BE49-F238E27FC236}">
                <a16:creationId xmlns:a16="http://schemas.microsoft.com/office/drawing/2014/main" id="{80D56178-7F60-4BF1-D29C-C1E665B2E4A4}"/>
              </a:ext>
            </a:extLst>
          </p:cNvPr>
          <p:cNvSpPr/>
          <p:nvPr/>
        </p:nvSpPr>
        <p:spPr>
          <a:xfrm>
            <a:off x="6617687" y="2578046"/>
            <a:ext cx="65" cy="20864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endParaRPr lang="en-US" sz="1050" dirty="0"/>
          </a:p>
        </p:txBody>
      </p:sp>
      <p:sp>
        <p:nvSpPr>
          <p:cNvPr id="14" name="Text 11">
            <a:extLst>
              <a:ext uri="{FF2B5EF4-FFF2-40B4-BE49-F238E27FC236}">
                <a16:creationId xmlns:a16="http://schemas.microsoft.com/office/drawing/2014/main" id="{6EB54ABD-8A3E-78C4-F55B-2BDA6889DACC}"/>
              </a:ext>
            </a:extLst>
          </p:cNvPr>
          <p:cNvSpPr/>
          <p:nvPr/>
        </p:nvSpPr>
        <p:spPr>
          <a:xfrm>
            <a:off x="7474268" y="2578046"/>
            <a:ext cx="65" cy="20864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endParaRPr lang="en-US" sz="1050" dirty="0"/>
          </a:p>
        </p:txBody>
      </p:sp>
      <p:sp>
        <p:nvSpPr>
          <p:cNvPr id="17" name="Text 14">
            <a:extLst>
              <a:ext uri="{FF2B5EF4-FFF2-40B4-BE49-F238E27FC236}">
                <a16:creationId xmlns:a16="http://schemas.microsoft.com/office/drawing/2014/main" id="{7B759472-CBB1-D03F-DB30-65DDA5DCC8D2}"/>
              </a:ext>
            </a:extLst>
          </p:cNvPr>
          <p:cNvSpPr/>
          <p:nvPr/>
        </p:nvSpPr>
        <p:spPr>
          <a:xfrm>
            <a:off x="7988283" y="3863921"/>
            <a:ext cx="38314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1050" dirty="0">
                <a:solidFill>
                  <a:srgbClr val="F8FAFC"/>
                </a:solidFill>
              </a:rPr>
              <a:t>.</a:t>
            </a:r>
            <a:endParaRPr lang="en-US" sz="1050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2BBB384D-6EBA-760C-8F85-39CDF09DFE5F}"/>
              </a:ext>
            </a:extLst>
          </p:cNvPr>
          <p:cNvSpPr/>
          <p:nvPr/>
        </p:nvSpPr>
        <p:spPr>
          <a:xfrm>
            <a:off x="2590889" y="2110085"/>
            <a:ext cx="3962239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Obrigado</a:t>
            </a:r>
            <a:br>
              <a:rPr lang="pt-BR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pt-BR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@newton.adv</a:t>
            </a:r>
            <a:br>
              <a:rPr lang="pt-BR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pt-BR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Email: newton.evangelista@al.mt.gov.br</a:t>
            </a:r>
          </a:p>
        </p:txBody>
      </p:sp>
    </p:spTree>
    <p:extLst>
      <p:ext uri="{BB962C8B-B14F-4D97-AF65-F5344CB8AC3E}">
        <p14:creationId xmlns:p14="http://schemas.microsoft.com/office/powerpoint/2010/main" val="873288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-483437" y="799001"/>
            <a:ext cx="5946809" cy="502909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4000"/>
              </a:lnSpc>
              <a:buNone/>
            </a:pPr>
            <a:r>
              <a:rPr lang="en-US" sz="3294" b="1" dirty="0">
                <a:solidFill>
                  <a:srgbClr val="FFFFFF"/>
                </a:solidFill>
              </a:rPr>
              <a:t>Relatórios de Governança</a:t>
            </a:r>
            <a:endParaRPr lang="en-US" sz="3294" dirty="0"/>
          </a:p>
        </p:txBody>
      </p:sp>
      <p:sp>
        <p:nvSpPr>
          <p:cNvPr id="4" name="Text 1"/>
          <p:cNvSpPr/>
          <p:nvPr/>
        </p:nvSpPr>
        <p:spPr>
          <a:xfrm>
            <a:off x="-483438" y="1444784"/>
            <a:ext cx="5946809" cy="29716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1704" dirty="0">
                <a:solidFill>
                  <a:srgbClr val="3B82F6"/>
                </a:solidFill>
              </a:rPr>
              <a:t>Instrumento Essencial para Conselheiros de RPPS</a:t>
            </a:r>
            <a:endParaRPr lang="en-US" sz="1704" dirty="0"/>
          </a:p>
        </p:txBody>
      </p:sp>
      <p:sp>
        <p:nvSpPr>
          <p:cNvPr id="6" name="Shape 2">
            <a:extLst>
              <a:ext uri="{FF2B5EF4-FFF2-40B4-BE49-F238E27FC236}">
                <a16:creationId xmlns:a16="http://schemas.microsoft.com/office/drawing/2014/main" id="{C5EC5B66-78A5-A1F5-BAE5-C300F390B891}"/>
              </a:ext>
            </a:extLst>
          </p:cNvPr>
          <p:cNvSpPr/>
          <p:nvPr/>
        </p:nvSpPr>
        <p:spPr>
          <a:xfrm>
            <a:off x="5369094" y="42848"/>
            <a:ext cx="2911078" cy="4685030"/>
          </a:xfrm>
          <a:prstGeom prst="rect">
            <a:avLst/>
          </a:prstGeom>
          <a:solidFill>
            <a:srgbClr val="1E293B"/>
          </a:solidFill>
          <a:ln/>
        </p:spPr>
        <p:txBody>
          <a:bodyPr/>
          <a:lstStyle/>
          <a:p>
            <a:endParaRPr lang="pt-BR" dirty="0"/>
          </a:p>
        </p:txBody>
      </p:sp>
      <p:sp>
        <p:nvSpPr>
          <p:cNvPr id="7" name="Shape 3">
            <a:extLst>
              <a:ext uri="{FF2B5EF4-FFF2-40B4-BE49-F238E27FC236}">
                <a16:creationId xmlns:a16="http://schemas.microsoft.com/office/drawing/2014/main" id="{AAB46470-A72C-2EFA-D811-A7F4FD6BECB9}"/>
              </a:ext>
            </a:extLst>
          </p:cNvPr>
          <p:cNvSpPr/>
          <p:nvPr/>
        </p:nvSpPr>
        <p:spPr>
          <a:xfrm>
            <a:off x="5654844" y="115238"/>
            <a:ext cx="35719" cy="4685030"/>
          </a:xfrm>
          <a:prstGeom prst="rect">
            <a:avLst/>
          </a:prstGeom>
          <a:solidFill>
            <a:srgbClr val="D4AF37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8" name="Text 4">
            <a:extLst>
              <a:ext uri="{FF2B5EF4-FFF2-40B4-BE49-F238E27FC236}">
                <a16:creationId xmlns:a16="http://schemas.microsoft.com/office/drawing/2014/main" id="{573AE444-187B-C3F6-9A29-FE0B7EC71467}"/>
              </a:ext>
            </a:extLst>
          </p:cNvPr>
          <p:cNvSpPr/>
          <p:nvPr/>
        </p:nvSpPr>
        <p:spPr>
          <a:xfrm>
            <a:off x="5965597" y="1291407"/>
            <a:ext cx="621965" cy="170175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>
              <a:lnSpc>
                <a:spcPts val="1400"/>
              </a:lnSpc>
              <a:buNone/>
            </a:pPr>
            <a:r>
              <a:rPr lang="en-US" sz="1050" dirty="0">
                <a:solidFill>
                  <a:srgbClr val="94A3B8"/>
                </a:solidFill>
              </a:rPr>
              <a:t>Palestrante</a:t>
            </a:r>
            <a:endParaRPr lang="en-US" sz="1050" dirty="0"/>
          </a:p>
        </p:txBody>
      </p:sp>
      <p:sp>
        <p:nvSpPr>
          <p:cNvPr id="9" name="Text 5">
            <a:extLst>
              <a:ext uri="{FF2B5EF4-FFF2-40B4-BE49-F238E27FC236}">
                <a16:creationId xmlns:a16="http://schemas.microsoft.com/office/drawing/2014/main" id="{E8070EAF-6353-4F67-12A0-EE927AFE16F8}"/>
              </a:ext>
            </a:extLst>
          </p:cNvPr>
          <p:cNvSpPr/>
          <p:nvPr/>
        </p:nvSpPr>
        <p:spPr>
          <a:xfrm>
            <a:off x="5965597" y="1492196"/>
            <a:ext cx="2314575" cy="398264"/>
          </a:xfrm>
          <a:prstGeom prst="rect">
            <a:avLst/>
          </a:prstGeom>
          <a:noFill/>
          <a:ln/>
        </p:spPr>
        <p:txBody>
          <a:bodyPr wrap="none" lIns="0" tIns="0" rIns="0" bIns="85090" rtlCol="0" anchor="t">
            <a:spAutoFit/>
          </a:bodyPr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602" b="1" dirty="0">
                <a:solidFill>
                  <a:srgbClr val="D4AF37"/>
                </a:solidFill>
              </a:rPr>
              <a:t>Newton Evangelista</a:t>
            </a:r>
            <a:endParaRPr lang="en-US" sz="1602" dirty="0"/>
          </a:p>
        </p:txBody>
      </p:sp>
      <p:sp>
        <p:nvSpPr>
          <p:cNvPr id="11" name="Text 8">
            <a:extLst>
              <a:ext uri="{FF2B5EF4-FFF2-40B4-BE49-F238E27FC236}">
                <a16:creationId xmlns:a16="http://schemas.microsoft.com/office/drawing/2014/main" id="{7AE41A41-41A0-1D58-5C89-A4CB12DE754A}"/>
              </a:ext>
            </a:extLst>
          </p:cNvPr>
          <p:cNvSpPr/>
          <p:nvPr/>
        </p:nvSpPr>
        <p:spPr>
          <a:xfrm>
            <a:off x="5970657" y="2199756"/>
            <a:ext cx="652090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987" b="1" dirty="0">
                <a:solidFill>
                  <a:srgbClr val="F8FAFC"/>
                </a:solidFill>
              </a:rPr>
              <a:t>Contador</a:t>
            </a:r>
            <a:endParaRPr lang="en-US" sz="987" dirty="0"/>
          </a:p>
        </p:txBody>
      </p:sp>
      <p:sp>
        <p:nvSpPr>
          <p:cNvPr id="12" name="Text 9">
            <a:extLst>
              <a:ext uri="{FF2B5EF4-FFF2-40B4-BE49-F238E27FC236}">
                <a16:creationId xmlns:a16="http://schemas.microsoft.com/office/drawing/2014/main" id="{069995B4-FA94-FCB5-A3C2-41D9722AB089}"/>
              </a:ext>
            </a:extLst>
          </p:cNvPr>
          <p:cNvSpPr/>
          <p:nvPr/>
        </p:nvSpPr>
        <p:spPr>
          <a:xfrm>
            <a:off x="6617687" y="2578046"/>
            <a:ext cx="65" cy="20864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endParaRPr lang="en-US" sz="1050" dirty="0"/>
          </a:p>
        </p:txBody>
      </p:sp>
      <p:sp>
        <p:nvSpPr>
          <p:cNvPr id="13" name="Text 10">
            <a:extLst>
              <a:ext uri="{FF2B5EF4-FFF2-40B4-BE49-F238E27FC236}">
                <a16:creationId xmlns:a16="http://schemas.microsoft.com/office/drawing/2014/main" id="{E231985D-0F90-048C-8FE2-9399EEA5CD55}"/>
              </a:ext>
            </a:extLst>
          </p:cNvPr>
          <p:cNvSpPr/>
          <p:nvPr/>
        </p:nvSpPr>
        <p:spPr>
          <a:xfrm>
            <a:off x="5965597" y="2424876"/>
            <a:ext cx="701678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987" b="1" dirty="0">
                <a:solidFill>
                  <a:srgbClr val="F8FAFC"/>
                </a:solidFill>
              </a:rPr>
              <a:t>Advogado</a:t>
            </a:r>
            <a:endParaRPr lang="en-US" sz="987" dirty="0"/>
          </a:p>
        </p:txBody>
      </p:sp>
      <p:sp>
        <p:nvSpPr>
          <p:cNvPr id="14" name="Text 11">
            <a:extLst>
              <a:ext uri="{FF2B5EF4-FFF2-40B4-BE49-F238E27FC236}">
                <a16:creationId xmlns:a16="http://schemas.microsoft.com/office/drawing/2014/main" id="{24627661-1E5F-EB1C-32C7-52465901F8B4}"/>
              </a:ext>
            </a:extLst>
          </p:cNvPr>
          <p:cNvSpPr/>
          <p:nvPr/>
        </p:nvSpPr>
        <p:spPr>
          <a:xfrm>
            <a:off x="7474268" y="2578046"/>
            <a:ext cx="65" cy="20864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endParaRPr lang="en-US" sz="1050" dirty="0"/>
          </a:p>
        </p:txBody>
      </p:sp>
      <p:sp>
        <p:nvSpPr>
          <p:cNvPr id="15" name="Text 12">
            <a:extLst>
              <a:ext uri="{FF2B5EF4-FFF2-40B4-BE49-F238E27FC236}">
                <a16:creationId xmlns:a16="http://schemas.microsoft.com/office/drawing/2014/main" id="{2D38FC94-27EF-F5A5-BB5F-36635FD8BB56}"/>
              </a:ext>
            </a:extLst>
          </p:cNvPr>
          <p:cNvSpPr/>
          <p:nvPr/>
        </p:nvSpPr>
        <p:spPr>
          <a:xfrm>
            <a:off x="5976313" y="2661040"/>
            <a:ext cx="2314575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1050" dirty="0">
                <a:solidFill>
                  <a:srgbClr val="F8FAFC"/>
                </a:solidFill>
              </a:rPr>
              <a:t>Pós-graduado em Auditoria, Gestão de Pessoas, Direito Agropecuário, Gestão Pública.</a:t>
            </a:r>
            <a:endParaRPr lang="en-US" sz="1050" dirty="0"/>
          </a:p>
        </p:txBody>
      </p:sp>
      <p:sp>
        <p:nvSpPr>
          <p:cNvPr id="16" name="Text 13">
            <a:extLst>
              <a:ext uri="{FF2B5EF4-FFF2-40B4-BE49-F238E27FC236}">
                <a16:creationId xmlns:a16="http://schemas.microsoft.com/office/drawing/2014/main" id="{DFE9326B-C30E-B1E7-FF17-6FA812DA9C53}"/>
              </a:ext>
            </a:extLst>
          </p:cNvPr>
          <p:cNvSpPr/>
          <p:nvPr/>
        </p:nvSpPr>
        <p:spPr>
          <a:xfrm>
            <a:off x="5976313" y="3368264"/>
            <a:ext cx="2129982" cy="42326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987" b="1" dirty="0">
                <a:solidFill>
                  <a:srgbClr val="F8FAFC"/>
                </a:solidFill>
              </a:rPr>
              <a:t>Certificação EXIN BCS Artificial Intelligence Foundation (AIF)</a:t>
            </a:r>
            <a:endParaRPr lang="en-US" sz="987" dirty="0"/>
          </a:p>
        </p:txBody>
      </p:sp>
      <p:sp>
        <p:nvSpPr>
          <p:cNvPr id="17" name="Text 14">
            <a:extLst>
              <a:ext uri="{FF2B5EF4-FFF2-40B4-BE49-F238E27FC236}">
                <a16:creationId xmlns:a16="http://schemas.microsoft.com/office/drawing/2014/main" id="{A003015D-B785-51FC-5996-210405B749C0}"/>
              </a:ext>
            </a:extLst>
          </p:cNvPr>
          <p:cNvSpPr/>
          <p:nvPr/>
        </p:nvSpPr>
        <p:spPr>
          <a:xfrm>
            <a:off x="7988283" y="3863921"/>
            <a:ext cx="38314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1050" dirty="0">
                <a:solidFill>
                  <a:srgbClr val="F8FAFC"/>
                </a:solidFill>
              </a:rPr>
              <a:t>.</a:t>
            </a:r>
            <a:endParaRPr lang="en-US" sz="1050" dirty="0"/>
          </a:p>
        </p:txBody>
      </p:sp>
      <p:sp>
        <p:nvSpPr>
          <p:cNvPr id="18" name="Text 8">
            <a:extLst>
              <a:ext uri="{FF2B5EF4-FFF2-40B4-BE49-F238E27FC236}">
                <a16:creationId xmlns:a16="http://schemas.microsoft.com/office/drawing/2014/main" id="{ADC4F9D5-ECF6-68AB-13EB-4B9BBC86F73F}"/>
              </a:ext>
            </a:extLst>
          </p:cNvPr>
          <p:cNvSpPr/>
          <p:nvPr/>
        </p:nvSpPr>
        <p:spPr>
          <a:xfrm>
            <a:off x="5965596" y="1762392"/>
            <a:ext cx="2193467" cy="43736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987" b="1" dirty="0">
                <a:solidFill>
                  <a:srgbClr val="F8FAFC"/>
                </a:solidFill>
              </a:rPr>
              <a:t>Secretário de Controle Interno ALMT</a:t>
            </a:r>
            <a:br>
              <a:rPr lang="en-US" sz="987" b="1" dirty="0">
                <a:solidFill>
                  <a:srgbClr val="F8FAFC"/>
                </a:solidFill>
              </a:rPr>
            </a:br>
            <a:r>
              <a:rPr lang="en-US" sz="987" b="1" dirty="0">
                <a:solidFill>
                  <a:srgbClr val="F8FAFC"/>
                </a:solidFill>
              </a:rPr>
              <a:t>Conselheiro do MT PREV</a:t>
            </a:r>
            <a:endParaRPr lang="en-US" sz="987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08" y="34267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571500" y="1428778"/>
            <a:ext cx="5486400" cy="342900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016" b="1" dirty="0">
                <a:solidFill>
                  <a:srgbClr val="3B82F6"/>
                </a:solidFill>
              </a:rPr>
              <a:t>O Cenário Atual dos RPPS</a:t>
            </a:r>
            <a:endParaRPr lang="en-US" sz="2016" dirty="0"/>
          </a:p>
        </p:txBody>
      </p:sp>
      <p:sp>
        <p:nvSpPr>
          <p:cNvPr id="4" name="Text 1"/>
          <p:cNvSpPr/>
          <p:nvPr/>
        </p:nvSpPr>
        <p:spPr>
          <a:xfrm>
            <a:off x="571500" y="2000278"/>
            <a:ext cx="80367" cy="231418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885" b="1" dirty="0">
                <a:solidFill>
                  <a:srgbClr val="10B981"/>
                </a:solidFill>
              </a:rPr>
              <a:t></a:t>
            </a:r>
            <a:endParaRPr lang="en-US" sz="885" dirty="0"/>
          </a:p>
        </p:txBody>
      </p:sp>
      <p:sp>
        <p:nvSpPr>
          <p:cNvPr id="5" name="Text 2"/>
          <p:cNvSpPr/>
          <p:nvPr/>
        </p:nvSpPr>
        <p:spPr>
          <a:xfrm>
            <a:off x="785813" y="2012779"/>
            <a:ext cx="621618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885" b="1" dirty="0">
                <a:solidFill>
                  <a:srgbClr val="1F2937"/>
                </a:solidFill>
              </a:rPr>
              <a:t>Contexto:</a:t>
            </a:r>
            <a:endParaRPr lang="en-US" sz="885" dirty="0"/>
          </a:p>
        </p:txBody>
      </p:sp>
      <p:sp>
        <p:nvSpPr>
          <p:cNvPr id="6" name="Text 3"/>
          <p:cNvSpPr/>
          <p:nvPr/>
        </p:nvSpPr>
        <p:spPr>
          <a:xfrm>
            <a:off x="1440889" y="2012779"/>
            <a:ext cx="3061181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942" dirty="0">
                <a:solidFill>
                  <a:srgbClr val="6B7280"/>
                </a:solidFill>
              </a:rPr>
              <a:t>O desafio da sustentabilidade atuarial e financeira.</a:t>
            </a:r>
            <a:endParaRPr lang="en-US" sz="942" dirty="0"/>
          </a:p>
        </p:txBody>
      </p:sp>
      <p:sp>
        <p:nvSpPr>
          <p:cNvPr id="7" name="Text 4"/>
          <p:cNvSpPr/>
          <p:nvPr/>
        </p:nvSpPr>
        <p:spPr>
          <a:xfrm>
            <a:off x="571500" y="2374599"/>
            <a:ext cx="80367" cy="231418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885" b="1" dirty="0">
                <a:solidFill>
                  <a:srgbClr val="10B981"/>
                </a:solidFill>
              </a:rPr>
              <a:t></a:t>
            </a:r>
            <a:endParaRPr lang="en-US" sz="885" dirty="0"/>
          </a:p>
        </p:txBody>
      </p:sp>
      <p:sp>
        <p:nvSpPr>
          <p:cNvPr id="8" name="Text 5"/>
          <p:cNvSpPr/>
          <p:nvPr/>
        </p:nvSpPr>
        <p:spPr>
          <a:xfrm>
            <a:off x="785813" y="2387101"/>
            <a:ext cx="948472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885" b="1" dirty="0">
                <a:solidFill>
                  <a:srgbClr val="1F2937"/>
                </a:solidFill>
              </a:rPr>
              <a:t>Complexidade:</a:t>
            </a:r>
            <a:endParaRPr lang="en-US" sz="885" dirty="0"/>
          </a:p>
        </p:txBody>
      </p:sp>
      <p:sp>
        <p:nvSpPr>
          <p:cNvPr id="9" name="Text 6"/>
          <p:cNvSpPr/>
          <p:nvPr/>
        </p:nvSpPr>
        <p:spPr>
          <a:xfrm>
            <a:off x="1767743" y="2387101"/>
            <a:ext cx="3863932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942" dirty="0">
                <a:solidFill>
                  <a:srgbClr val="6B7280"/>
                </a:solidFill>
              </a:rPr>
              <a:t>Gerir recursos de longo prazo em um cenário econômico volátil.</a:t>
            </a:r>
            <a:endParaRPr lang="en-US" sz="942" dirty="0"/>
          </a:p>
        </p:txBody>
      </p:sp>
      <p:sp>
        <p:nvSpPr>
          <p:cNvPr id="10" name="Text 7"/>
          <p:cNvSpPr/>
          <p:nvPr/>
        </p:nvSpPr>
        <p:spPr>
          <a:xfrm>
            <a:off x="571500" y="2748921"/>
            <a:ext cx="80367" cy="231418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885" b="1" dirty="0">
                <a:solidFill>
                  <a:srgbClr val="10B981"/>
                </a:solidFill>
              </a:rPr>
              <a:t></a:t>
            </a:r>
            <a:endParaRPr lang="en-US" sz="885" dirty="0"/>
          </a:p>
        </p:txBody>
      </p:sp>
      <p:sp>
        <p:nvSpPr>
          <p:cNvPr id="11" name="Text 8"/>
          <p:cNvSpPr/>
          <p:nvPr/>
        </p:nvSpPr>
        <p:spPr>
          <a:xfrm>
            <a:off x="785813" y="2761422"/>
            <a:ext cx="1379748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885" b="1" dirty="0">
                <a:solidFill>
                  <a:srgbClr val="1F2937"/>
                </a:solidFill>
              </a:rPr>
              <a:t>Papel do Conselheiro:</a:t>
            </a:r>
            <a:endParaRPr lang="en-US" sz="885" dirty="0"/>
          </a:p>
        </p:txBody>
      </p:sp>
      <p:sp>
        <p:nvSpPr>
          <p:cNvPr id="12" name="Text 9"/>
          <p:cNvSpPr/>
          <p:nvPr/>
        </p:nvSpPr>
        <p:spPr>
          <a:xfrm>
            <a:off x="1880257" y="2777105"/>
            <a:ext cx="5129017" cy="40646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942" dirty="0">
                <a:solidFill>
                  <a:srgbClr val="6B7280"/>
                </a:solidFill>
              </a:rPr>
              <a:t>Não é apenas uma figura decorativa; possui responsabilidade fiduciária.</a:t>
            </a:r>
            <a:endParaRPr lang="en-US" sz="942" dirty="0"/>
          </a:p>
        </p:txBody>
      </p:sp>
      <p:sp>
        <p:nvSpPr>
          <p:cNvPr id="13" name="Text 10"/>
          <p:cNvSpPr/>
          <p:nvPr/>
        </p:nvSpPr>
        <p:spPr>
          <a:xfrm>
            <a:off x="571500" y="3354688"/>
            <a:ext cx="80367" cy="231418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885" b="1" dirty="0">
                <a:solidFill>
                  <a:srgbClr val="10B981"/>
                </a:solidFill>
              </a:rPr>
              <a:t></a:t>
            </a:r>
            <a:endParaRPr lang="en-US" sz="885" dirty="0"/>
          </a:p>
        </p:txBody>
      </p:sp>
      <p:sp>
        <p:nvSpPr>
          <p:cNvPr id="14" name="Text 11"/>
          <p:cNvSpPr/>
          <p:nvPr/>
        </p:nvSpPr>
        <p:spPr>
          <a:xfrm>
            <a:off x="785813" y="3367190"/>
            <a:ext cx="1060986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885" b="1" dirty="0">
                <a:solidFill>
                  <a:srgbClr val="1F2937"/>
                </a:solidFill>
              </a:rPr>
              <a:t>Pergunta Chave:</a:t>
            </a:r>
            <a:endParaRPr lang="en-US" sz="885" dirty="0"/>
          </a:p>
        </p:txBody>
      </p:sp>
      <p:sp>
        <p:nvSpPr>
          <p:cNvPr id="15" name="Text 12"/>
          <p:cNvSpPr/>
          <p:nvPr/>
        </p:nvSpPr>
        <p:spPr>
          <a:xfrm>
            <a:off x="1880257" y="3367190"/>
            <a:ext cx="3001882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800"/>
              </a:lnSpc>
              <a:buNone/>
            </a:pPr>
            <a:r>
              <a:rPr lang="en-US" sz="942" dirty="0">
                <a:solidFill>
                  <a:srgbClr val="6B7280"/>
                </a:solidFill>
              </a:rPr>
              <a:t>Como tomar decisões complexas com segurança?</a:t>
            </a:r>
            <a:endParaRPr lang="en-US" sz="942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571500" y="699195"/>
            <a:ext cx="8001000" cy="389334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2700"/>
              </a:lnSpc>
              <a:buNone/>
            </a:pPr>
            <a:r>
              <a:rPr lang="en-US" sz="2016" b="1" dirty="0">
                <a:solidFill>
                  <a:srgbClr val="3B82F6"/>
                </a:solidFill>
              </a:rPr>
              <a:t>Os 4 Pilares da Governança</a:t>
            </a:r>
            <a:endParaRPr lang="en-US" sz="2016" dirty="0"/>
          </a:p>
        </p:txBody>
      </p:sp>
      <p:sp>
        <p:nvSpPr>
          <p:cNvPr id="4" name="Text 1"/>
          <p:cNvSpPr/>
          <p:nvPr/>
        </p:nvSpPr>
        <p:spPr>
          <a:xfrm>
            <a:off x="1714500" y="1195685"/>
            <a:ext cx="5715000" cy="31075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ctr">
              <a:lnSpc>
                <a:spcPts val="1100"/>
              </a:lnSpc>
              <a:buNone/>
            </a:pPr>
            <a:r>
              <a:rPr lang="en-US" sz="784" b="1" dirty="0">
                <a:solidFill>
                  <a:srgbClr val="6B7280"/>
                </a:solidFill>
              </a:rPr>
              <a:t>Definição:</a:t>
            </a:r>
            <a:r>
              <a:rPr lang="en-US" sz="834" dirty="0">
                <a:solidFill>
                  <a:srgbClr val="6B7280"/>
                </a:solidFill>
              </a:rPr>
              <a:t> Conjunto de mecanismos de liderança, estratégia e controle que garantem que o RPPS seja dirigido de forma eficaz, transparente e ética.</a:t>
            </a:r>
            <a:endParaRPr lang="en-US" sz="784" dirty="0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7444" y="1885057"/>
            <a:ext cx="257175" cy="22860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714375" y="2213670"/>
            <a:ext cx="3643313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1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Transparência</a:t>
            </a:r>
            <a:endParaRPr lang="en-US" sz="784" dirty="0"/>
          </a:p>
        </p:txBody>
      </p:sp>
      <p:sp>
        <p:nvSpPr>
          <p:cNvPr id="7" name="Text 3"/>
          <p:cNvSpPr/>
          <p:nvPr/>
        </p:nvSpPr>
        <p:spPr>
          <a:xfrm>
            <a:off x="714375" y="2426196"/>
            <a:ext cx="3643313" cy="150019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200"/>
              </a:lnSpc>
              <a:buNone/>
            </a:pPr>
            <a:r>
              <a:rPr lang="en-US" sz="727" dirty="0">
                <a:solidFill>
                  <a:srgbClr val="6B7280"/>
                </a:solidFill>
              </a:rPr>
              <a:t>Disclose - Divulgação clara de informações</a:t>
            </a:r>
            <a:endParaRPr lang="en-US" sz="727" dirty="0"/>
          </a:p>
        </p:txBody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5094" y="1885057"/>
            <a:ext cx="285750" cy="228600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4786313" y="2213670"/>
            <a:ext cx="3643313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1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Equidade</a:t>
            </a:r>
            <a:endParaRPr lang="en-US" sz="784" dirty="0"/>
          </a:p>
        </p:txBody>
      </p:sp>
      <p:sp>
        <p:nvSpPr>
          <p:cNvPr id="10" name="Text 5"/>
          <p:cNvSpPr/>
          <p:nvPr/>
        </p:nvSpPr>
        <p:spPr>
          <a:xfrm>
            <a:off x="4786313" y="2426196"/>
            <a:ext cx="3643313" cy="150019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200"/>
              </a:lnSpc>
              <a:buNone/>
            </a:pPr>
            <a:r>
              <a:rPr lang="en-US" sz="727" dirty="0">
                <a:solidFill>
                  <a:srgbClr val="6B7280"/>
                </a:solidFill>
              </a:rPr>
              <a:t>Tratamento justo de todos os interessados</a:t>
            </a:r>
            <a:endParaRPr lang="en-US" sz="727" dirty="0"/>
          </a:p>
        </p:txBody>
      </p:sp>
      <p:pic>
        <p:nvPicPr>
          <p:cNvPr id="11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0306" y="3061990"/>
            <a:ext cx="171450" cy="228600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714375" y="3390602"/>
            <a:ext cx="3643313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1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Prestação de Contas</a:t>
            </a:r>
            <a:endParaRPr lang="en-US" sz="784" dirty="0"/>
          </a:p>
        </p:txBody>
      </p:sp>
      <p:sp>
        <p:nvSpPr>
          <p:cNvPr id="13" name="Text 7"/>
          <p:cNvSpPr/>
          <p:nvPr/>
        </p:nvSpPr>
        <p:spPr>
          <a:xfrm>
            <a:off x="714375" y="3603129"/>
            <a:ext cx="3643313" cy="150019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200"/>
              </a:lnSpc>
              <a:buNone/>
            </a:pPr>
            <a:r>
              <a:rPr lang="en-US" sz="727" dirty="0">
                <a:solidFill>
                  <a:srgbClr val="6B7280"/>
                </a:solidFill>
              </a:rPr>
              <a:t>Accountability - Responsabilidade pelas decisões</a:t>
            </a:r>
            <a:endParaRPr lang="en-US" sz="727" dirty="0"/>
          </a:p>
        </p:txBody>
      </p:sp>
      <p:pic>
        <p:nvPicPr>
          <p:cNvPr id="14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3669" y="3061990"/>
            <a:ext cx="228600" cy="228600"/>
          </a:xfrm>
          <a:prstGeom prst="rect">
            <a:avLst/>
          </a:prstGeom>
        </p:spPr>
      </p:pic>
      <p:sp>
        <p:nvSpPr>
          <p:cNvPr id="15" name="Text 8"/>
          <p:cNvSpPr/>
          <p:nvPr/>
        </p:nvSpPr>
        <p:spPr>
          <a:xfrm>
            <a:off x="4786313" y="3390602"/>
            <a:ext cx="3643313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1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Responsabilidade</a:t>
            </a:r>
            <a:endParaRPr lang="en-US" sz="784" dirty="0"/>
          </a:p>
        </p:txBody>
      </p:sp>
      <p:sp>
        <p:nvSpPr>
          <p:cNvPr id="16" name="Text 9"/>
          <p:cNvSpPr/>
          <p:nvPr/>
        </p:nvSpPr>
        <p:spPr>
          <a:xfrm>
            <a:off x="4786313" y="3603129"/>
            <a:ext cx="3643313" cy="150019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200"/>
              </a:lnSpc>
              <a:buNone/>
            </a:pPr>
            <a:r>
              <a:rPr lang="en-US" sz="727" dirty="0">
                <a:solidFill>
                  <a:srgbClr val="6B7280"/>
                </a:solidFill>
              </a:rPr>
              <a:t>Sustentabilidade corporativa de longo prazo</a:t>
            </a:r>
            <a:endParaRPr lang="en-US" sz="727" dirty="0"/>
          </a:p>
        </p:txBody>
      </p:sp>
      <p:sp>
        <p:nvSpPr>
          <p:cNvPr id="17" name="Shape 10"/>
          <p:cNvSpPr/>
          <p:nvPr/>
        </p:nvSpPr>
        <p:spPr>
          <a:xfrm>
            <a:off x="571500" y="4074616"/>
            <a:ext cx="8001000" cy="369689"/>
          </a:xfrm>
          <a:prstGeom prst="rect">
            <a:avLst/>
          </a:prstGeom>
          <a:solidFill>
            <a:srgbClr val="3B82F6">
              <a:alpha val="10000"/>
            </a:srgbClr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8" name="Shape 11"/>
          <p:cNvSpPr/>
          <p:nvPr/>
        </p:nvSpPr>
        <p:spPr>
          <a:xfrm>
            <a:off x="571500" y="4074616"/>
            <a:ext cx="28575" cy="369689"/>
          </a:xfrm>
          <a:prstGeom prst="rect">
            <a:avLst/>
          </a:prstGeom>
          <a:solidFill>
            <a:srgbClr val="3B82F6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9" name="Text 12"/>
          <p:cNvSpPr/>
          <p:nvPr/>
        </p:nvSpPr>
        <p:spPr>
          <a:xfrm>
            <a:off x="571500" y="4074616"/>
            <a:ext cx="8001000" cy="369689"/>
          </a:xfrm>
          <a:prstGeom prst="rect">
            <a:avLst/>
          </a:prstGeom>
          <a:noFill/>
          <a:ln/>
        </p:spPr>
        <p:txBody>
          <a:bodyPr wrap="square" lIns="170053" tIns="127508" rIns="170053" bIns="127508" rtlCol="0" anchor="t">
            <a:spAutoFit/>
          </a:bodyPr>
          <a:lstStyle/>
          <a:p>
            <a:pPr marL="0" indent="0" algn="ctr">
              <a:lnSpc>
                <a:spcPts val="1100"/>
              </a:lnSpc>
              <a:buNone/>
            </a:pPr>
            <a:r>
              <a:rPr lang="en-US" sz="784" b="1" dirty="0">
                <a:solidFill>
                  <a:srgbClr val="3B82F6"/>
                </a:solidFill>
              </a:rPr>
              <a:t>Objetivo:</a:t>
            </a:r>
            <a:r>
              <a:rPr lang="en-US" sz="834" dirty="0">
                <a:solidFill>
                  <a:srgbClr val="1F2937"/>
                </a:solidFill>
              </a:rPr>
              <a:t> Garantir que o RPPS pague os benefícios hoje e no futuro, com segurança, eficiência e confiabilidade.</a:t>
            </a:r>
            <a:endParaRPr lang="en-US" sz="784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297180" y="534722"/>
            <a:ext cx="3886200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016" b="1" dirty="0">
                <a:solidFill>
                  <a:srgbClr val="3B82F6"/>
                </a:solidFill>
              </a:rPr>
              <a:t>O Relatório: Mapa da Realidade</a:t>
            </a:r>
            <a:endParaRPr lang="en-US" sz="2016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602" y="1213963"/>
            <a:ext cx="225028" cy="200025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1135856" y="1223786"/>
            <a:ext cx="487114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200"/>
              </a:lnSpc>
              <a:buNone/>
            </a:pPr>
            <a:r>
              <a:rPr lang="en-US" sz="885" b="1" dirty="0">
                <a:solidFill>
                  <a:srgbClr val="1F2937"/>
                </a:solidFill>
              </a:rPr>
              <a:t>O que é</a:t>
            </a:r>
            <a:endParaRPr lang="en-US" sz="885" dirty="0"/>
          </a:p>
        </p:txBody>
      </p:sp>
      <p:sp>
        <p:nvSpPr>
          <p:cNvPr id="6" name="Text 2"/>
          <p:cNvSpPr/>
          <p:nvPr/>
        </p:nvSpPr>
        <p:spPr>
          <a:xfrm>
            <a:off x="800100" y="1533646"/>
            <a:ext cx="3886200" cy="548590"/>
          </a:xfrm>
          <a:prstGeom prst="rect">
            <a:avLst/>
          </a:prstGeom>
          <a:noFill/>
          <a:ln/>
        </p:spPr>
        <p:txBody>
          <a:bodyPr wrap="square" lIns="399669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Não é apenas um "papel burocrático". É o mapa da situação real do instituto, apresentando dados consolidados e análises críticas sobre a saúde financeira e atuarial.</a:t>
            </a:r>
            <a:endParaRPr lang="en-US" sz="834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" y="2300120"/>
            <a:ext cx="250031" cy="200025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1135856" y="2309943"/>
            <a:ext cx="462921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200"/>
              </a:lnSpc>
              <a:buNone/>
            </a:pPr>
            <a:r>
              <a:rPr lang="en-US" sz="885" b="1" dirty="0">
                <a:solidFill>
                  <a:srgbClr val="1F2937"/>
                </a:solidFill>
              </a:rPr>
              <a:t>Função</a:t>
            </a:r>
            <a:endParaRPr lang="en-US" sz="885" dirty="0"/>
          </a:p>
        </p:txBody>
      </p:sp>
      <p:sp>
        <p:nvSpPr>
          <p:cNvPr id="9" name="Text 4"/>
          <p:cNvSpPr/>
          <p:nvPr/>
        </p:nvSpPr>
        <p:spPr>
          <a:xfrm>
            <a:off x="800100" y="2619803"/>
            <a:ext cx="3886200" cy="548590"/>
          </a:xfrm>
          <a:prstGeom prst="rect">
            <a:avLst/>
          </a:prstGeom>
          <a:noFill/>
          <a:ln/>
        </p:spPr>
        <p:txBody>
          <a:bodyPr wrap="square" lIns="399669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Traduzir dados técnicos (atuariais, financeiros, jurídicos) em informações gerenciais para a tomada de decisão estratégica pelos conselhos.</a:t>
            </a:r>
            <a:endParaRPr lang="en-US" sz="834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100" y="3386277"/>
            <a:ext cx="250031" cy="200025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1135856" y="3396100"/>
            <a:ext cx="376637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200"/>
              </a:lnSpc>
              <a:buNone/>
            </a:pPr>
            <a:r>
              <a:rPr lang="en-US" sz="885" b="1" dirty="0">
                <a:solidFill>
                  <a:srgbClr val="1F2937"/>
                </a:solidFill>
              </a:rPr>
              <a:t>Ponte</a:t>
            </a:r>
            <a:endParaRPr lang="en-US" sz="885" dirty="0"/>
          </a:p>
        </p:txBody>
      </p:sp>
      <p:sp>
        <p:nvSpPr>
          <p:cNvPr id="12" name="Text 6"/>
          <p:cNvSpPr/>
          <p:nvPr/>
        </p:nvSpPr>
        <p:spPr>
          <a:xfrm>
            <a:off x="687894" y="3798829"/>
            <a:ext cx="3886200" cy="548590"/>
          </a:xfrm>
          <a:prstGeom prst="rect">
            <a:avLst/>
          </a:prstGeom>
          <a:noFill/>
          <a:ln/>
        </p:spPr>
        <p:txBody>
          <a:bodyPr wrap="square" lIns="399669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Conecta a gestão executiva aos Conselhos (Deliberativo e Fiscal), garantindo alinhamento, transparência e fundamentação nas decisões colegiadas.</a:t>
            </a:r>
            <a:endParaRPr lang="en-US" sz="834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9144000" cy="741164"/>
          </a:xfrm>
          <a:prstGeom prst="rect">
            <a:avLst/>
          </a:prstGeom>
          <a:solidFill>
            <a:srgbClr val="1F2937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4" name="Text 1"/>
          <p:cNvSpPr/>
          <p:nvPr/>
        </p:nvSpPr>
        <p:spPr>
          <a:xfrm>
            <a:off x="0" y="0"/>
            <a:ext cx="9144000" cy="741164"/>
          </a:xfrm>
          <a:prstGeom prst="rect">
            <a:avLst/>
          </a:prstGeom>
          <a:noFill/>
          <a:ln/>
        </p:spPr>
        <p:txBody>
          <a:bodyPr wrap="square" lIns="680339" tIns="255143" rIns="680339" bIns="255143" rtlCol="0" anchor="t">
            <a:spAutoFit/>
          </a:bodyPr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602" b="1" dirty="0">
                <a:solidFill>
                  <a:srgbClr val="FFFFFF"/>
                </a:solidFill>
              </a:rPr>
              <a:t>Proteção e Segurança</a:t>
            </a:r>
            <a:endParaRPr lang="en-US" sz="1602" dirty="0"/>
          </a:p>
        </p:txBody>
      </p:sp>
      <p:sp>
        <p:nvSpPr>
          <p:cNvPr id="5" name="Shape 2"/>
          <p:cNvSpPr/>
          <p:nvPr/>
        </p:nvSpPr>
        <p:spPr>
          <a:xfrm>
            <a:off x="571500" y="1026914"/>
            <a:ext cx="2524116" cy="3830836"/>
          </a:xfrm>
          <a:prstGeom prst="rect">
            <a:avLst/>
          </a:prstGeom>
          <a:solidFill>
            <a:srgbClr val="F9FAF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6" name="Shape 3"/>
          <p:cNvSpPr/>
          <p:nvPr/>
        </p:nvSpPr>
        <p:spPr>
          <a:xfrm>
            <a:off x="571500" y="1026914"/>
            <a:ext cx="2524116" cy="35719"/>
          </a:xfrm>
          <a:prstGeom prst="rect">
            <a:avLst/>
          </a:prstGeom>
          <a:solidFill>
            <a:srgbClr val="3B82F6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0669" y="1276945"/>
            <a:ext cx="285750" cy="285750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750094" y="1712714"/>
            <a:ext cx="2166928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987" b="1" dirty="0">
                <a:solidFill>
                  <a:srgbClr val="1F2937"/>
                </a:solidFill>
              </a:rPr>
              <a:t>Mitigação de Riscos</a:t>
            </a:r>
            <a:endParaRPr lang="en-US" sz="987" dirty="0"/>
          </a:p>
        </p:txBody>
      </p:sp>
      <p:sp>
        <p:nvSpPr>
          <p:cNvPr id="9" name="Text 5"/>
          <p:cNvSpPr/>
          <p:nvPr/>
        </p:nvSpPr>
        <p:spPr>
          <a:xfrm>
            <a:off x="750094" y="2021681"/>
            <a:ext cx="2166928" cy="58291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Identifica falhas nos controles internos</a:t>
            </a:r>
            <a:r>
              <a:rPr lang="en-US" sz="834" dirty="0">
                <a:solidFill>
                  <a:srgbClr val="6B7280"/>
                </a:solidFill>
              </a:rPr>
              <a:t> antes que se transformem em prejuízos reais.</a:t>
            </a:r>
            <a:endParaRPr lang="en-US" sz="784" dirty="0"/>
          </a:p>
        </p:txBody>
      </p:sp>
      <p:sp>
        <p:nvSpPr>
          <p:cNvPr id="10" name="Text 6"/>
          <p:cNvSpPr/>
          <p:nvPr/>
        </p:nvSpPr>
        <p:spPr>
          <a:xfrm>
            <a:off x="750094" y="2718895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3B82F6"/>
                </a:solidFill>
              </a:rPr>
              <a:t></a:t>
            </a:r>
            <a:endParaRPr lang="en-US" sz="584" dirty="0"/>
          </a:p>
        </p:txBody>
      </p:sp>
      <p:sp>
        <p:nvSpPr>
          <p:cNvPr id="11" name="Text 7"/>
          <p:cNvSpPr/>
          <p:nvPr/>
        </p:nvSpPr>
        <p:spPr>
          <a:xfrm>
            <a:off x="921544" y="2708179"/>
            <a:ext cx="1559737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Detecta desvios operacionais</a:t>
            </a:r>
            <a:endParaRPr lang="en-US" sz="834" dirty="0"/>
          </a:p>
        </p:txBody>
      </p:sp>
      <p:sp>
        <p:nvSpPr>
          <p:cNvPr id="12" name="Text 8"/>
          <p:cNvSpPr/>
          <p:nvPr/>
        </p:nvSpPr>
        <p:spPr>
          <a:xfrm>
            <a:off x="750094" y="2984636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3B82F6"/>
                </a:solidFill>
              </a:rPr>
              <a:t></a:t>
            </a:r>
            <a:endParaRPr lang="en-US" sz="584" dirty="0"/>
          </a:p>
        </p:txBody>
      </p:sp>
      <p:sp>
        <p:nvSpPr>
          <p:cNvPr id="13" name="Text 9"/>
          <p:cNvSpPr/>
          <p:nvPr/>
        </p:nvSpPr>
        <p:spPr>
          <a:xfrm>
            <a:off x="921544" y="2973921"/>
            <a:ext cx="1880704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Antecipa problemas de compliance</a:t>
            </a:r>
            <a:endParaRPr lang="en-US" sz="834" dirty="0"/>
          </a:p>
        </p:txBody>
      </p:sp>
      <p:sp>
        <p:nvSpPr>
          <p:cNvPr id="14" name="Text 10"/>
          <p:cNvSpPr/>
          <p:nvPr/>
        </p:nvSpPr>
        <p:spPr>
          <a:xfrm>
            <a:off x="750094" y="3250378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3B82F6"/>
                </a:solidFill>
              </a:rPr>
              <a:t></a:t>
            </a:r>
            <a:endParaRPr lang="en-US" sz="584" dirty="0"/>
          </a:p>
        </p:txBody>
      </p:sp>
      <p:sp>
        <p:nvSpPr>
          <p:cNvPr id="15" name="Text 11"/>
          <p:cNvSpPr/>
          <p:nvPr/>
        </p:nvSpPr>
        <p:spPr>
          <a:xfrm>
            <a:off x="921544" y="3239663"/>
            <a:ext cx="1328179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Reduz exposição a riscos</a:t>
            </a:r>
            <a:endParaRPr lang="en-US" sz="834" dirty="0"/>
          </a:p>
        </p:txBody>
      </p:sp>
      <p:sp>
        <p:nvSpPr>
          <p:cNvPr id="16" name="Shape 12"/>
          <p:cNvSpPr/>
          <p:nvPr/>
        </p:nvSpPr>
        <p:spPr>
          <a:xfrm>
            <a:off x="3309928" y="1026914"/>
            <a:ext cx="2524116" cy="3830836"/>
          </a:xfrm>
          <a:prstGeom prst="rect">
            <a:avLst/>
          </a:prstGeom>
          <a:solidFill>
            <a:srgbClr val="F9FAF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7" name="Shape 13"/>
          <p:cNvSpPr/>
          <p:nvPr/>
        </p:nvSpPr>
        <p:spPr>
          <a:xfrm>
            <a:off x="3309928" y="1026914"/>
            <a:ext cx="2524116" cy="35719"/>
          </a:xfrm>
          <a:prstGeom prst="rect">
            <a:avLst/>
          </a:prstGeom>
          <a:solidFill>
            <a:srgbClr val="10B981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18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3378" y="1276945"/>
            <a:ext cx="357188" cy="285750"/>
          </a:xfrm>
          <a:prstGeom prst="rect">
            <a:avLst/>
          </a:prstGeom>
        </p:spPr>
      </p:pic>
      <p:sp>
        <p:nvSpPr>
          <p:cNvPr id="19" name="Text 14"/>
          <p:cNvSpPr/>
          <p:nvPr/>
        </p:nvSpPr>
        <p:spPr>
          <a:xfrm>
            <a:off x="3488522" y="1712714"/>
            <a:ext cx="2166928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987" b="1" dirty="0">
                <a:solidFill>
                  <a:srgbClr val="1F2937"/>
                </a:solidFill>
              </a:rPr>
              <a:t>Blindagem do Conselheiro</a:t>
            </a:r>
            <a:endParaRPr lang="en-US" sz="987" dirty="0"/>
          </a:p>
        </p:txBody>
      </p:sp>
      <p:sp>
        <p:nvSpPr>
          <p:cNvPr id="20" name="Text 15"/>
          <p:cNvSpPr/>
          <p:nvPr/>
        </p:nvSpPr>
        <p:spPr>
          <a:xfrm>
            <a:off x="3488522" y="2021681"/>
            <a:ext cx="2166928" cy="777218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Decisões baseadas em relatórios técnicos</a:t>
            </a:r>
            <a:r>
              <a:rPr lang="en-US" sz="834" dirty="0">
                <a:solidFill>
                  <a:srgbClr val="6B7280"/>
                </a:solidFill>
              </a:rPr>
              <a:t> protegem o CPF do </a:t>
            </a:r>
            <a:r>
              <a:rPr lang="en-US" sz="834" dirty="0" err="1">
                <a:solidFill>
                  <a:srgbClr val="6B7280"/>
                </a:solidFill>
              </a:rPr>
              <a:t>conselheiro</a:t>
            </a:r>
            <a:r>
              <a:rPr lang="en-US" sz="834" dirty="0">
                <a:solidFill>
                  <a:srgbClr val="6B7280"/>
                </a:solidFill>
              </a:rPr>
              <a:t> perante Tribunais de Contas e Ministério Público.</a:t>
            </a:r>
            <a:endParaRPr lang="en-US" sz="784" dirty="0"/>
          </a:p>
        </p:txBody>
      </p:sp>
      <p:sp>
        <p:nvSpPr>
          <p:cNvPr id="21" name="Text 16"/>
          <p:cNvSpPr/>
          <p:nvPr/>
        </p:nvSpPr>
        <p:spPr>
          <a:xfrm>
            <a:off x="3488522" y="2913199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10B981"/>
                </a:solidFill>
              </a:rPr>
              <a:t></a:t>
            </a:r>
            <a:endParaRPr lang="en-US" sz="584" dirty="0"/>
          </a:p>
        </p:txBody>
      </p:sp>
      <p:sp>
        <p:nvSpPr>
          <p:cNvPr id="22" name="Text 17"/>
          <p:cNvSpPr/>
          <p:nvPr/>
        </p:nvSpPr>
        <p:spPr>
          <a:xfrm>
            <a:off x="3659972" y="2902483"/>
            <a:ext cx="1882546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Fundamentação legal das votações</a:t>
            </a:r>
            <a:endParaRPr lang="en-US" sz="834" dirty="0"/>
          </a:p>
        </p:txBody>
      </p:sp>
      <p:sp>
        <p:nvSpPr>
          <p:cNvPr id="23" name="Text 18"/>
          <p:cNvSpPr/>
          <p:nvPr/>
        </p:nvSpPr>
        <p:spPr>
          <a:xfrm>
            <a:off x="3488522" y="3178941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10B981"/>
                </a:solidFill>
              </a:rPr>
              <a:t></a:t>
            </a:r>
            <a:endParaRPr lang="en-US" sz="584" dirty="0"/>
          </a:p>
        </p:txBody>
      </p:sp>
      <p:sp>
        <p:nvSpPr>
          <p:cNvPr id="24" name="Text 19"/>
          <p:cNvSpPr/>
          <p:nvPr/>
        </p:nvSpPr>
        <p:spPr>
          <a:xfrm>
            <a:off x="3659972" y="3168225"/>
            <a:ext cx="1839320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Proteção contra responsabilização</a:t>
            </a:r>
            <a:endParaRPr lang="en-US" sz="834" dirty="0"/>
          </a:p>
        </p:txBody>
      </p:sp>
      <p:sp>
        <p:nvSpPr>
          <p:cNvPr id="25" name="Text 20"/>
          <p:cNvSpPr/>
          <p:nvPr/>
        </p:nvSpPr>
        <p:spPr>
          <a:xfrm>
            <a:off x="3488522" y="3444683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10B981"/>
                </a:solidFill>
              </a:rPr>
              <a:t></a:t>
            </a:r>
            <a:endParaRPr lang="en-US" sz="584" dirty="0"/>
          </a:p>
        </p:txBody>
      </p:sp>
      <p:sp>
        <p:nvSpPr>
          <p:cNvPr id="26" name="Text 21"/>
          <p:cNvSpPr/>
          <p:nvPr/>
        </p:nvSpPr>
        <p:spPr>
          <a:xfrm>
            <a:off x="3659972" y="3433967"/>
            <a:ext cx="1735875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Documentação de análise crítica</a:t>
            </a:r>
            <a:endParaRPr lang="en-US" sz="834" dirty="0"/>
          </a:p>
        </p:txBody>
      </p:sp>
      <p:sp>
        <p:nvSpPr>
          <p:cNvPr id="27" name="Shape 22"/>
          <p:cNvSpPr/>
          <p:nvPr/>
        </p:nvSpPr>
        <p:spPr>
          <a:xfrm>
            <a:off x="6048356" y="1026914"/>
            <a:ext cx="2524116" cy="3830836"/>
          </a:xfrm>
          <a:prstGeom prst="rect">
            <a:avLst/>
          </a:prstGeom>
          <a:solidFill>
            <a:srgbClr val="F9FAF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28" name="Shape 23"/>
          <p:cNvSpPr/>
          <p:nvPr/>
        </p:nvSpPr>
        <p:spPr>
          <a:xfrm>
            <a:off x="6048356" y="1026914"/>
            <a:ext cx="2524116" cy="35719"/>
          </a:xfrm>
          <a:prstGeom prst="rect">
            <a:avLst/>
          </a:prstGeom>
          <a:solidFill>
            <a:srgbClr val="F59E0B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29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7525" y="1276945"/>
            <a:ext cx="285750" cy="285750"/>
          </a:xfrm>
          <a:prstGeom prst="rect">
            <a:avLst/>
          </a:prstGeom>
        </p:spPr>
      </p:pic>
      <p:sp>
        <p:nvSpPr>
          <p:cNvPr id="30" name="Text 24"/>
          <p:cNvSpPr/>
          <p:nvPr/>
        </p:nvSpPr>
        <p:spPr>
          <a:xfrm>
            <a:off x="6226950" y="1712714"/>
            <a:ext cx="2166928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987" b="1" dirty="0">
                <a:solidFill>
                  <a:srgbClr val="1F2937"/>
                </a:solidFill>
              </a:rPr>
              <a:t>Monitoramento</a:t>
            </a:r>
            <a:endParaRPr lang="en-US" sz="987" dirty="0"/>
          </a:p>
        </p:txBody>
      </p:sp>
      <p:sp>
        <p:nvSpPr>
          <p:cNvPr id="31" name="Text 25"/>
          <p:cNvSpPr/>
          <p:nvPr/>
        </p:nvSpPr>
        <p:spPr>
          <a:xfrm>
            <a:off x="6226950" y="2021681"/>
            <a:ext cx="2166928" cy="582913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Permite acompanhar se a Política de Investimentos</a:t>
            </a:r>
            <a:r>
              <a:rPr lang="en-US" sz="834" dirty="0">
                <a:solidFill>
                  <a:srgbClr val="6B7280"/>
                </a:solidFill>
              </a:rPr>
              <a:t> está sendo cumprida e se os objetivos estão sendo atingidos.</a:t>
            </a:r>
            <a:endParaRPr lang="en-US" sz="784" dirty="0"/>
          </a:p>
        </p:txBody>
      </p:sp>
      <p:sp>
        <p:nvSpPr>
          <p:cNvPr id="32" name="Text 26"/>
          <p:cNvSpPr/>
          <p:nvPr/>
        </p:nvSpPr>
        <p:spPr>
          <a:xfrm>
            <a:off x="6226950" y="2718895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F59E0B"/>
                </a:solidFill>
              </a:rPr>
              <a:t></a:t>
            </a:r>
            <a:endParaRPr lang="en-US" sz="584" dirty="0"/>
          </a:p>
        </p:txBody>
      </p:sp>
      <p:sp>
        <p:nvSpPr>
          <p:cNvPr id="33" name="Text 27"/>
          <p:cNvSpPr/>
          <p:nvPr/>
        </p:nvSpPr>
        <p:spPr>
          <a:xfrm>
            <a:off x="6398400" y="2708179"/>
            <a:ext cx="1888936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Acompanhamento de performance</a:t>
            </a:r>
            <a:endParaRPr lang="en-US" sz="834" dirty="0"/>
          </a:p>
        </p:txBody>
      </p:sp>
      <p:sp>
        <p:nvSpPr>
          <p:cNvPr id="34" name="Text 28"/>
          <p:cNvSpPr/>
          <p:nvPr/>
        </p:nvSpPr>
        <p:spPr>
          <a:xfrm>
            <a:off x="6226950" y="2984636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F59E0B"/>
                </a:solidFill>
              </a:rPr>
              <a:t></a:t>
            </a:r>
            <a:endParaRPr lang="en-US" sz="584" dirty="0"/>
          </a:p>
        </p:txBody>
      </p:sp>
      <p:sp>
        <p:nvSpPr>
          <p:cNvPr id="35" name="Text 29"/>
          <p:cNvSpPr/>
          <p:nvPr/>
        </p:nvSpPr>
        <p:spPr>
          <a:xfrm>
            <a:off x="6398400" y="2973921"/>
            <a:ext cx="1506494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Conformidade com políticas</a:t>
            </a:r>
            <a:endParaRPr lang="en-US" sz="834" dirty="0"/>
          </a:p>
        </p:txBody>
      </p:sp>
      <p:sp>
        <p:nvSpPr>
          <p:cNvPr id="36" name="Text 30"/>
          <p:cNvSpPr/>
          <p:nvPr/>
        </p:nvSpPr>
        <p:spPr>
          <a:xfrm>
            <a:off x="6226950" y="3250378"/>
            <a:ext cx="85725" cy="1456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F59E0B"/>
                </a:solidFill>
              </a:rPr>
              <a:t></a:t>
            </a:r>
            <a:endParaRPr lang="en-US" sz="584" dirty="0"/>
          </a:p>
        </p:txBody>
      </p:sp>
      <p:sp>
        <p:nvSpPr>
          <p:cNvPr id="37" name="Text 31"/>
          <p:cNvSpPr/>
          <p:nvPr/>
        </p:nvSpPr>
        <p:spPr>
          <a:xfrm>
            <a:off x="6398400" y="3239663"/>
            <a:ext cx="1806532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5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Alinhamento com metas atuariais</a:t>
            </a:r>
            <a:endParaRPr lang="en-US" sz="834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9144000" cy="741164"/>
          </a:xfrm>
          <a:prstGeom prst="rect">
            <a:avLst/>
          </a:prstGeom>
          <a:solidFill>
            <a:srgbClr val="1F2937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4" name="Text 1"/>
          <p:cNvSpPr/>
          <p:nvPr/>
        </p:nvSpPr>
        <p:spPr>
          <a:xfrm>
            <a:off x="0" y="0"/>
            <a:ext cx="9144000" cy="741164"/>
          </a:xfrm>
          <a:prstGeom prst="rect">
            <a:avLst/>
          </a:prstGeom>
          <a:noFill/>
          <a:ln/>
        </p:spPr>
        <p:txBody>
          <a:bodyPr wrap="square" lIns="680339" tIns="255143" rIns="680339" bIns="255143" rtlCol="0" anchor="t">
            <a:spAutoFit/>
          </a:bodyPr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602" b="1" dirty="0">
                <a:solidFill>
                  <a:srgbClr val="FFFFFF"/>
                </a:solidFill>
              </a:rPr>
              <a:t>O Que Cobrar no Relatório</a:t>
            </a:r>
            <a:endParaRPr lang="en-US" sz="1602" dirty="0"/>
          </a:p>
        </p:txBody>
      </p:sp>
      <p:sp>
        <p:nvSpPr>
          <p:cNvPr id="5" name="Text 2"/>
          <p:cNvSpPr/>
          <p:nvPr/>
        </p:nvSpPr>
        <p:spPr>
          <a:xfrm>
            <a:off x="571500" y="1041202"/>
            <a:ext cx="2903014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885" b="1" dirty="0">
                <a:solidFill>
                  <a:srgbClr val="1F2937"/>
                </a:solidFill>
              </a:rPr>
              <a:t>O que o Conselheiro deve cobrar no relatório:</a:t>
            </a:r>
            <a:endParaRPr lang="en-US" sz="885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4" y="1696975"/>
            <a:ext cx="285750" cy="285750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750094" y="2125600"/>
            <a:ext cx="3554016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200"/>
              </a:lnSpc>
              <a:buNone/>
            </a:pPr>
            <a:r>
              <a:rPr lang="en-US" sz="885" b="1" dirty="0">
                <a:solidFill>
                  <a:srgbClr val="1F2937"/>
                </a:solidFill>
              </a:rPr>
              <a:t>Performance da Carteira</a:t>
            </a:r>
            <a:endParaRPr lang="en-US" sz="885" dirty="0"/>
          </a:p>
        </p:txBody>
      </p:sp>
      <p:sp>
        <p:nvSpPr>
          <p:cNvPr id="8" name="Text 4"/>
          <p:cNvSpPr/>
          <p:nvPr/>
        </p:nvSpPr>
        <p:spPr>
          <a:xfrm>
            <a:off x="750094" y="2372060"/>
            <a:ext cx="3554016" cy="36572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Rentabilidade versus Meta Atuarial. Análise comparativa com benchmarks e conformidade com a Política de Investimentos.</a:t>
            </a:r>
            <a:endParaRPr lang="en-US" sz="834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9891" y="1696975"/>
            <a:ext cx="214313" cy="285750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4839891" y="2125600"/>
            <a:ext cx="3554016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200"/>
              </a:lnSpc>
              <a:buNone/>
            </a:pPr>
            <a:r>
              <a:rPr lang="en-US" sz="885" b="1" dirty="0">
                <a:solidFill>
                  <a:srgbClr val="1F2937"/>
                </a:solidFill>
              </a:rPr>
              <a:t>Passivo Atuarial</a:t>
            </a:r>
            <a:endParaRPr lang="en-US" sz="885" dirty="0"/>
          </a:p>
        </p:txBody>
      </p:sp>
      <p:sp>
        <p:nvSpPr>
          <p:cNvPr id="11" name="Text 6"/>
          <p:cNvSpPr/>
          <p:nvPr/>
        </p:nvSpPr>
        <p:spPr>
          <a:xfrm>
            <a:off x="4839891" y="2372060"/>
            <a:ext cx="3554016" cy="36572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Evolução do déficit ou superávit. Projeções de fluxo de caixa e análise da sustentabilidade de longo prazo do plano.</a:t>
            </a:r>
            <a:endParaRPr lang="en-US" sz="834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094" y="3400230"/>
            <a:ext cx="214313" cy="285750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750094" y="3828855"/>
            <a:ext cx="3554016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200"/>
              </a:lnSpc>
              <a:buNone/>
            </a:pPr>
            <a:r>
              <a:rPr lang="en-US" sz="885" b="1" dirty="0">
                <a:solidFill>
                  <a:srgbClr val="1F2937"/>
                </a:solidFill>
              </a:rPr>
              <a:t>Aderência às Normas</a:t>
            </a:r>
            <a:endParaRPr lang="en-US" sz="885" dirty="0"/>
          </a:p>
        </p:txBody>
      </p:sp>
      <p:sp>
        <p:nvSpPr>
          <p:cNvPr id="14" name="Text 8"/>
          <p:cNvSpPr/>
          <p:nvPr/>
        </p:nvSpPr>
        <p:spPr>
          <a:xfrm>
            <a:off x="750094" y="4075314"/>
            <a:ext cx="3554016" cy="548590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Conformidade com CMN, CVM, Portarias MPS e legislação previdenciária. Cumprimento de limites de aplicação e prazos regulatórios.</a:t>
            </a:r>
            <a:endParaRPr lang="en-US" sz="834" dirty="0"/>
          </a:p>
        </p:txBody>
      </p:sp>
      <p:pic>
        <p:nvPicPr>
          <p:cNvPr id="15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9891" y="3400230"/>
            <a:ext cx="321469" cy="285750"/>
          </a:xfrm>
          <a:prstGeom prst="rect">
            <a:avLst/>
          </a:prstGeom>
        </p:spPr>
      </p:pic>
      <p:sp>
        <p:nvSpPr>
          <p:cNvPr id="16" name="Text 9"/>
          <p:cNvSpPr/>
          <p:nvPr/>
        </p:nvSpPr>
        <p:spPr>
          <a:xfrm>
            <a:off x="4839891" y="3828855"/>
            <a:ext cx="3554016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200"/>
              </a:lnSpc>
              <a:buNone/>
            </a:pPr>
            <a:r>
              <a:rPr lang="en-US" sz="885" b="1" dirty="0">
                <a:solidFill>
                  <a:srgbClr val="1F2937"/>
                </a:solidFill>
              </a:rPr>
              <a:t>Status Pró-Gestão RPPS</a:t>
            </a:r>
            <a:endParaRPr lang="en-US" sz="885" dirty="0"/>
          </a:p>
        </p:txBody>
      </p:sp>
      <p:sp>
        <p:nvSpPr>
          <p:cNvPr id="17" name="Text 10"/>
          <p:cNvSpPr/>
          <p:nvPr/>
        </p:nvSpPr>
        <p:spPr>
          <a:xfrm>
            <a:off x="4839891" y="4075314"/>
            <a:ext cx="3554016" cy="36572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Avaliação do progresso nos Níveis I, II, III ou IV. Indicadores de certificação institucional e profissionalização da gestão.</a:t>
            </a:r>
            <a:endParaRPr lang="en-US" sz="834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1114"/>
            <a:ext cx="9144000" cy="515829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9144000" cy="817959"/>
          </a:xfrm>
          <a:prstGeom prst="rect">
            <a:avLst/>
          </a:prstGeom>
          <a:solidFill>
            <a:srgbClr val="374151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4" name="Text 1"/>
          <p:cNvSpPr/>
          <p:nvPr/>
        </p:nvSpPr>
        <p:spPr>
          <a:xfrm>
            <a:off x="0" y="0"/>
            <a:ext cx="9144000" cy="817959"/>
          </a:xfrm>
          <a:prstGeom prst="rect">
            <a:avLst/>
          </a:prstGeom>
          <a:noFill/>
          <a:ln/>
        </p:spPr>
        <p:txBody>
          <a:bodyPr wrap="square" lIns="680339" tIns="255143" rIns="680339" bIns="255143" rtlCol="0" anchor="t">
            <a:spAutoFit/>
          </a:bodyPr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016" b="1" dirty="0">
                <a:solidFill>
                  <a:srgbClr val="FFFFFF"/>
                </a:solidFill>
              </a:rPr>
              <a:t>Controle Interno Efetivo</a:t>
            </a:r>
            <a:endParaRPr lang="en-US" sz="2016" dirty="0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" y="1115318"/>
            <a:ext cx="171450" cy="171450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828675" y="1103709"/>
            <a:ext cx="2098142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987" b="1" dirty="0">
                <a:solidFill>
                  <a:srgbClr val="1F2937"/>
                </a:solidFill>
              </a:rPr>
              <a:t>Fragilidades e Planos de Ação</a:t>
            </a:r>
            <a:endParaRPr lang="en-US" sz="987" dirty="0"/>
          </a:p>
        </p:txBody>
      </p:sp>
      <p:sp>
        <p:nvSpPr>
          <p:cNvPr id="7" name="Text 3"/>
          <p:cNvSpPr/>
          <p:nvPr/>
        </p:nvSpPr>
        <p:spPr>
          <a:xfrm>
            <a:off x="571500" y="1562695"/>
            <a:ext cx="71438" cy="205718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3B82F6"/>
                </a:solidFill>
              </a:rPr>
              <a:t></a:t>
            </a:r>
            <a:endParaRPr lang="en-US" sz="784" dirty="0"/>
          </a:p>
        </p:txBody>
      </p:sp>
      <p:sp>
        <p:nvSpPr>
          <p:cNvPr id="8" name="Text 4"/>
          <p:cNvSpPr/>
          <p:nvPr/>
        </p:nvSpPr>
        <p:spPr>
          <a:xfrm>
            <a:off x="771525" y="1573411"/>
            <a:ext cx="1226325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Apontar Fragilidades:</a:t>
            </a:r>
            <a:endParaRPr lang="en-US" sz="784" dirty="0"/>
          </a:p>
        </p:txBody>
      </p:sp>
      <p:sp>
        <p:nvSpPr>
          <p:cNvPr id="9" name="Text 5"/>
          <p:cNvSpPr/>
          <p:nvPr/>
        </p:nvSpPr>
        <p:spPr>
          <a:xfrm>
            <a:off x="763767" y="1732327"/>
            <a:ext cx="3472895" cy="3610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O relatório deve identificar claramente as falhas nos controles internos operacionais.</a:t>
            </a:r>
            <a:endParaRPr lang="en-US" sz="834" dirty="0"/>
          </a:p>
        </p:txBody>
      </p:sp>
      <p:sp>
        <p:nvSpPr>
          <p:cNvPr id="10" name="Text 6"/>
          <p:cNvSpPr/>
          <p:nvPr/>
        </p:nvSpPr>
        <p:spPr>
          <a:xfrm>
            <a:off x="571500" y="2088431"/>
            <a:ext cx="71438" cy="205718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3B82F6"/>
                </a:solidFill>
              </a:rPr>
              <a:t></a:t>
            </a:r>
            <a:endParaRPr lang="en-US" sz="784" dirty="0"/>
          </a:p>
        </p:txBody>
      </p:sp>
      <p:sp>
        <p:nvSpPr>
          <p:cNvPr id="11" name="Text 7"/>
          <p:cNvSpPr/>
          <p:nvPr/>
        </p:nvSpPr>
        <p:spPr>
          <a:xfrm>
            <a:off x="771525" y="2099146"/>
            <a:ext cx="1447167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Propor Planos Corretivos:</a:t>
            </a:r>
            <a:endParaRPr lang="en-US" sz="784" dirty="0"/>
          </a:p>
        </p:txBody>
      </p:sp>
      <p:sp>
        <p:nvSpPr>
          <p:cNvPr id="12" name="Text 8"/>
          <p:cNvSpPr/>
          <p:nvPr/>
        </p:nvSpPr>
        <p:spPr>
          <a:xfrm>
            <a:off x="763767" y="2238617"/>
            <a:ext cx="3364678" cy="3610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Não basta identificar o problema; é essencial apresentar soluções concretas e prazos.</a:t>
            </a:r>
            <a:endParaRPr lang="en-US" sz="834" dirty="0"/>
          </a:p>
        </p:txBody>
      </p:sp>
      <p:sp>
        <p:nvSpPr>
          <p:cNvPr id="13" name="Text 9"/>
          <p:cNvSpPr/>
          <p:nvPr/>
        </p:nvSpPr>
        <p:spPr>
          <a:xfrm>
            <a:off x="571500" y="2614166"/>
            <a:ext cx="71438" cy="205718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3B82F6"/>
                </a:solidFill>
              </a:rPr>
              <a:t></a:t>
            </a:r>
            <a:endParaRPr lang="en-US" sz="784" dirty="0"/>
          </a:p>
        </p:txBody>
      </p:sp>
      <p:sp>
        <p:nvSpPr>
          <p:cNvPr id="14" name="Text 10"/>
          <p:cNvSpPr/>
          <p:nvPr/>
        </p:nvSpPr>
        <p:spPr>
          <a:xfrm>
            <a:off x="771525" y="2624882"/>
            <a:ext cx="1489109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Monitoramento Contínuo:</a:t>
            </a:r>
            <a:endParaRPr lang="en-US" sz="784" dirty="0"/>
          </a:p>
        </p:txBody>
      </p:sp>
      <p:sp>
        <p:nvSpPr>
          <p:cNvPr id="15" name="Text 11"/>
          <p:cNvSpPr/>
          <p:nvPr/>
        </p:nvSpPr>
        <p:spPr>
          <a:xfrm>
            <a:off x="751381" y="2806628"/>
            <a:ext cx="3211283" cy="3610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O conselho deve acompanhar a implementação das ações corretivas.</a:t>
            </a:r>
            <a:endParaRPr lang="en-US" sz="834" dirty="0"/>
          </a:p>
        </p:txBody>
      </p:sp>
      <p:sp>
        <p:nvSpPr>
          <p:cNvPr id="16" name="Text 12"/>
          <p:cNvSpPr/>
          <p:nvPr/>
        </p:nvSpPr>
        <p:spPr>
          <a:xfrm>
            <a:off x="571500" y="3139901"/>
            <a:ext cx="71438" cy="205718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3B82F6"/>
                </a:solidFill>
              </a:rPr>
              <a:t></a:t>
            </a:r>
            <a:endParaRPr lang="en-US" sz="784" dirty="0"/>
          </a:p>
        </p:txBody>
      </p:sp>
      <p:sp>
        <p:nvSpPr>
          <p:cNvPr id="17" name="Text 13"/>
          <p:cNvSpPr/>
          <p:nvPr/>
        </p:nvSpPr>
        <p:spPr>
          <a:xfrm>
            <a:off x="771525" y="3150617"/>
            <a:ext cx="893834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Documentação:</a:t>
            </a:r>
            <a:endParaRPr lang="en-US" sz="784" dirty="0"/>
          </a:p>
        </p:txBody>
      </p:sp>
      <p:sp>
        <p:nvSpPr>
          <p:cNvPr id="18" name="Text 14"/>
          <p:cNvSpPr/>
          <p:nvPr/>
        </p:nvSpPr>
        <p:spPr>
          <a:xfrm>
            <a:off x="751381" y="3345902"/>
            <a:ext cx="3624365" cy="3610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Toda fragilidade e ação deve ser registrada em ata de reunião.</a:t>
            </a:r>
            <a:endParaRPr lang="en-US" sz="834" dirty="0"/>
          </a:p>
        </p:txBody>
      </p:sp>
      <p:pic>
        <p:nvPicPr>
          <p:cNvPr id="1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5" y="1115318"/>
            <a:ext cx="171450" cy="171450"/>
          </a:xfrm>
          <a:prstGeom prst="rect">
            <a:avLst/>
          </a:prstGeom>
        </p:spPr>
      </p:pic>
      <p:sp>
        <p:nvSpPr>
          <p:cNvPr id="20" name="Text 15"/>
          <p:cNvSpPr/>
          <p:nvPr/>
        </p:nvSpPr>
        <p:spPr>
          <a:xfrm>
            <a:off x="4972050" y="1103709"/>
            <a:ext cx="1657657" cy="19466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987" b="1" dirty="0">
                <a:solidFill>
                  <a:srgbClr val="1F2937"/>
                </a:solidFill>
              </a:rPr>
              <a:t>Segregação de Funções</a:t>
            </a:r>
            <a:endParaRPr lang="en-US" sz="987" dirty="0"/>
          </a:p>
        </p:txBody>
      </p:sp>
      <p:sp>
        <p:nvSpPr>
          <p:cNvPr id="21" name="Text 16"/>
          <p:cNvSpPr/>
          <p:nvPr/>
        </p:nvSpPr>
        <p:spPr>
          <a:xfrm>
            <a:off x="4714875" y="1562695"/>
            <a:ext cx="71438" cy="205718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10B981"/>
                </a:solidFill>
              </a:rPr>
              <a:t></a:t>
            </a:r>
            <a:endParaRPr lang="en-US" sz="784" dirty="0"/>
          </a:p>
        </p:txBody>
      </p:sp>
      <p:sp>
        <p:nvSpPr>
          <p:cNvPr id="22" name="Text 17"/>
          <p:cNvSpPr/>
          <p:nvPr/>
        </p:nvSpPr>
        <p:spPr>
          <a:xfrm>
            <a:off x="4914900" y="1573411"/>
            <a:ext cx="1330244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Princípio Fundamental:</a:t>
            </a:r>
            <a:endParaRPr lang="en-US" sz="784" dirty="0"/>
          </a:p>
        </p:txBody>
      </p:sp>
      <p:sp>
        <p:nvSpPr>
          <p:cNvPr id="23" name="Text 18"/>
          <p:cNvSpPr/>
          <p:nvPr/>
        </p:nvSpPr>
        <p:spPr>
          <a:xfrm>
            <a:off x="4907340" y="1728788"/>
            <a:ext cx="3347768" cy="3610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Quem investe não é quem fiscaliza, e quem aprova não é quem executa.</a:t>
            </a:r>
            <a:endParaRPr lang="en-US" sz="834" dirty="0"/>
          </a:p>
        </p:txBody>
      </p:sp>
      <p:sp>
        <p:nvSpPr>
          <p:cNvPr id="24" name="Text 19"/>
          <p:cNvSpPr/>
          <p:nvPr/>
        </p:nvSpPr>
        <p:spPr>
          <a:xfrm>
            <a:off x="4714875" y="2088431"/>
            <a:ext cx="71438" cy="205718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10B981"/>
                </a:solidFill>
              </a:rPr>
              <a:t></a:t>
            </a:r>
            <a:endParaRPr lang="en-US" sz="784" dirty="0"/>
          </a:p>
        </p:txBody>
      </p:sp>
      <p:sp>
        <p:nvSpPr>
          <p:cNvPr id="25" name="Text 20"/>
          <p:cNvSpPr/>
          <p:nvPr/>
        </p:nvSpPr>
        <p:spPr>
          <a:xfrm>
            <a:off x="4914900" y="2099146"/>
            <a:ext cx="906531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Evitar Conflitos:</a:t>
            </a:r>
            <a:endParaRPr lang="en-US" sz="784" dirty="0"/>
          </a:p>
        </p:txBody>
      </p:sp>
      <p:sp>
        <p:nvSpPr>
          <p:cNvPr id="26" name="Text 21"/>
          <p:cNvSpPr/>
          <p:nvPr/>
        </p:nvSpPr>
        <p:spPr>
          <a:xfrm>
            <a:off x="4914900" y="2259155"/>
            <a:ext cx="3550862" cy="3610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A segregação de funções previne fraudes e erros não intencionais.</a:t>
            </a:r>
            <a:endParaRPr lang="en-US" sz="834" dirty="0"/>
          </a:p>
        </p:txBody>
      </p:sp>
      <p:sp>
        <p:nvSpPr>
          <p:cNvPr id="27" name="Text 22"/>
          <p:cNvSpPr/>
          <p:nvPr/>
        </p:nvSpPr>
        <p:spPr>
          <a:xfrm>
            <a:off x="4714875" y="2614166"/>
            <a:ext cx="71438" cy="205718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10B981"/>
                </a:solidFill>
              </a:rPr>
              <a:t></a:t>
            </a:r>
            <a:endParaRPr lang="en-US" sz="784" dirty="0"/>
          </a:p>
        </p:txBody>
      </p:sp>
      <p:sp>
        <p:nvSpPr>
          <p:cNvPr id="28" name="Text 23"/>
          <p:cNvSpPr/>
          <p:nvPr/>
        </p:nvSpPr>
        <p:spPr>
          <a:xfrm>
            <a:off x="4914900" y="2624882"/>
            <a:ext cx="884681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Independência:</a:t>
            </a:r>
            <a:endParaRPr lang="en-US" sz="784" dirty="0"/>
          </a:p>
        </p:txBody>
      </p:sp>
      <p:sp>
        <p:nvSpPr>
          <p:cNvPr id="29" name="Text 24"/>
          <p:cNvSpPr/>
          <p:nvPr/>
        </p:nvSpPr>
        <p:spPr>
          <a:xfrm>
            <a:off x="4914900" y="2789522"/>
            <a:ext cx="3274237" cy="3610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O auditor interno deve ser independente da gestão operacional.</a:t>
            </a:r>
            <a:endParaRPr lang="en-US" sz="834" dirty="0"/>
          </a:p>
        </p:txBody>
      </p:sp>
      <p:sp>
        <p:nvSpPr>
          <p:cNvPr id="30" name="Text 25"/>
          <p:cNvSpPr/>
          <p:nvPr/>
        </p:nvSpPr>
        <p:spPr>
          <a:xfrm>
            <a:off x="4714875" y="3139901"/>
            <a:ext cx="71438" cy="205718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10B981"/>
                </a:solidFill>
              </a:rPr>
              <a:t></a:t>
            </a:r>
            <a:endParaRPr lang="en-US" sz="784" dirty="0"/>
          </a:p>
        </p:txBody>
      </p:sp>
      <p:sp>
        <p:nvSpPr>
          <p:cNvPr id="31" name="Text 26"/>
          <p:cNvSpPr/>
          <p:nvPr/>
        </p:nvSpPr>
        <p:spPr>
          <a:xfrm>
            <a:off x="4914900" y="3150617"/>
            <a:ext cx="839893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Transparência:</a:t>
            </a:r>
            <a:endParaRPr lang="en-US" sz="784" dirty="0"/>
          </a:p>
        </p:txBody>
      </p:sp>
      <p:sp>
        <p:nvSpPr>
          <p:cNvPr id="32" name="Text 27"/>
          <p:cNvSpPr/>
          <p:nvPr/>
        </p:nvSpPr>
        <p:spPr>
          <a:xfrm>
            <a:off x="4914900" y="3334625"/>
            <a:ext cx="3447892" cy="361094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6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Cada função deve ter responsabilidades claras e documentadas.</a:t>
            </a:r>
            <a:endParaRPr lang="en-US" sz="834" dirty="0"/>
          </a:p>
        </p:txBody>
      </p:sp>
      <p:sp>
        <p:nvSpPr>
          <p:cNvPr id="33" name="Shape 28"/>
          <p:cNvSpPr/>
          <p:nvPr/>
        </p:nvSpPr>
        <p:spPr>
          <a:xfrm>
            <a:off x="571500" y="4294287"/>
            <a:ext cx="8001000" cy="864003"/>
          </a:xfrm>
          <a:prstGeom prst="rect">
            <a:avLst/>
          </a:prstGeom>
          <a:solidFill>
            <a:srgbClr val="10B981">
              <a:alpha val="10000"/>
            </a:srgbClr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34" name="Shape 29"/>
          <p:cNvSpPr/>
          <p:nvPr/>
        </p:nvSpPr>
        <p:spPr>
          <a:xfrm>
            <a:off x="8558213" y="4294287"/>
            <a:ext cx="14288" cy="864003"/>
          </a:xfrm>
          <a:prstGeom prst="rect">
            <a:avLst/>
          </a:prstGeom>
          <a:solidFill>
            <a:srgbClr val="10B981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35" name="Shape 30"/>
          <p:cNvSpPr/>
          <p:nvPr/>
        </p:nvSpPr>
        <p:spPr>
          <a:xfrm>
            <a:off x="571500" y="4294287"/>
            <a:ext cx="35719" cy="864003"/>
          </a:xfrm>
          <a:prstGeom prst="rect">
            <a:avLst/>
          </a:prstGeom>
          <a:solidFill>
            <a:srgbClr val="3B82F6"/>
          </a:solidFill>
          <a:ln/>
        </p:spPr>
        <p:txBody>
          <a:bodyPr/>
          <a:lstStyle/>
          <a:p>
            <a:endParaRPr lang="pt-BR"/>
          </a:p>
        </p:txBody>
      </p:sp>
      <p:pic>
        <p:nvPicPr>
          <p:cNvPr id="36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813" y="4443413"/>
            <a:ext cx="107156" cy="142875"/>
          </a:xfrm>
          <a:prstGeom prst="rect">
            <a:avLst/>
          </a:prstGeom>
        </p:spPr>
      </p:pic>
      <p:sp>
        <p:nvSpPr>
          <p:cNvPr id="37" name="Text 31"/>
          <p:cNvSpPr/>
          <p:nvPr/>
        </p:nvSpPr>
        <p:spPr>
          <a:xfrm>
            <a:off x="964406" y="4437162"/>
            <a:ext cx="1234920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Destaque Importante</a:t>
            </a:r>
            <a:endParaRPr lang="en-US" sz="784" dirty="0"/>
          </a:p>
        </p:txBody>
      </p:sp>
      <p:sp>
        <p:nvSpPr>
          <p:cNvPr id="38" name="Text 32"/>
          <p:cNvSpPr/>
          <p:nvPr/>
        </p:nvSpPr>
        <p:spPr>
          <a:xfrm>
            <a:off x="785813" y="4649688"/>
            <a:ext cx="7572375" cy="365727"/>
          </a:xfrm>
          <a:prstGeom prst="rect">
            <a:avLst/>
          </a:prstGeom>
          <a:noFill/>
          <a:ln/>
        </p:spPr>
        <p:txBody>
          <a:bodyPr wrap="squar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784" b="1" dirty="0">
                <a:solidFill>
                  <a:srgbClr val="374151"/>
                </a:solidFill>
              </a:rPr>
              <a:t>A governança só existe se houver controle efetivo.</a:t>
            </a:r>
            <a:r>
              <a:rPr lang="en-US" sz="834" dirty="0">
                <a:solidFill>
                  <a:srgbClr val="374151"/>
                </a:solidFill>
              </a:rPr>
              <a:t> Um relatório sem ação é apenas papel. O </a:t>
            </a:r>
            <a:r>
              <a:rPr lang="en-US" sz="834" dirty="0" err="1">
                <a:solidFill>
                  <a:srgbClr val="374151"/>
                </a:solidFill>
              </a:rPr>
              <a:t>conselheiro</a:t>
            </a:r>
            <a:r>
              <a:rPr lang="en-US" sz="834" dirty="0">
                <a:solidFill>
                  <a:srgbClr val="374151"/>
                </a:solidFill>
              </a:rPr>
              <a:t> deve exigir que as fragilidades apontadas sejam efetivamente corrigidas e que a segregação de funções seja rigorosamente mantida.</a:t>
            </a:r>
            <a:endParaRPr lang="en-US" sz="784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571500" y="1133735"/>
            <a:ext cx="5943600" cy="342900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016" b="1" dirty="0">
                <a:solidFill>
                  <a:srgbClr val="3B82F6"/>
                </a:solidFill>
              </a:rPr>
              <a:t>Caminho para a Excelência</a:t>
            </a:r>
            <a:endParaRPr lang="en-US" sz="2016" dirty="0"/>
          </a:p>
        </p:txBody>
      </p:sp>
      <p:sp>
        <p:nvSpPr>
          <p:cNvPr id="4" name="Text 1"/>
          <p:cNvSpPr/>
          <p:nvPr/>
        </p:nvSpPr>
        <p:spPr>
          <a:xfrm>
            <a:off x="571500" y="1548073"/>
            <a:ext cx="5943600" cy="175022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200"/>
              </a:lnSpc>
              <a:buNone/>
            </a:pPr>
            <a:r>
              <a:rPr lang="en-US" sz="885" b="1" dirty="0">
                <a:solidFill>
                  <a:srgbClr val="6B7280"/>
                </a:solidFill>
              </a:rPr>
              <a:t>Certificação Institucional como Resultado da Governança Profissional</a:t>
            </a:r>
            <a:endParaRPr lang="en-US" sz="885" dirty="0"/>
          </a:p>
        </p:txBody>
      </p:sp>
      <p:sp>
        <p:nvSpPr>
          <p:cNvPr id="5" name="Text 2"/>
          <p:cNvSpPr/>
          <p:nvPr/>
        </p:nvSpPr>
        <p:spPr>
          <a:xfrm>
            <a:off x="571500" y="1901689"/>
            <a:ext cx="5943600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784" b="1" kern="0" spc="1" dirty="0">
                <a:solidFill>
                  <a:srgbClr val="1F2937"/>
                </a:solidFill>
              </a:rPr>
              <a:t>Níveis do Pró-Gestão RPPS</a:t>
            </a:r>
            <a:endParaRPr lang="en-US" sz="784" dirty="0"/>
          </a:p>
        </p:txBody>
      </p:sp>
      <p:sp>
        <p:nvSpPr>
          <p:cNvPr id="6" name="Shape 3"/>
          <p:cNvSpPr/>
          <p:nvPr/>
        </p:nvSpPr>
        <p:spPr>
          <a:xfrm>
            <a:off x="571500" y="2164221"/>
            <a:ext cx="1421606" cy="620055"/>
          </a:xfrm>
          <a:prstGeom prst="rect">
            <a:avLst/>
          </a:prstGeom>
          <a:solidFill>
            <a:srgbClr val="FFFFFF">
              <a:alpha val="70000"/>
            </a:srgbClr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7" name="Shape 4"/>
          <p:cNvSpPr/>
          <p:nvPr/>
        </p:nvSpPr>
        <p:spPr>
          <a:xfrm>
            <a:off x="571500" y="2164221"/>
            <a:ext cx="1421606" cy="28575"/>
          </a:xfrm>
          <a:prstGeom prst="rect">
            <a:avLst/>
          </a:prstGeom>
          <a:solidFill>
            <a:srgbClr val="3B82F6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8" name="Shape 5"/>
          <p:cNvSpPr/>
          <p:nvPr/>
        </p:nvSpPr>
        <p:spPr>
          <a:xfrm>
            <a:off x="1978819" y="2164221"/>
            <a:ext cx="14288" cy="620055"/>
          </a:xfrm>
          <a:prstGeom prst="rect">
            <a:avLst/>
          </a:prstGeom>
          <a:solidFill>
            <a:srgbClr val="E5E7E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9" name="Shape 6"/>
          <p:cNvSpPr/>
          <p:nvPr/>
        </p:nvSpPr>
        <p:spPr>
          <a:xfrm>
            <a:off x="571500" y="2769989"/>
            <a:ext cx="1421606" cy="14288"/>
          </a:xfrm>
          <a:prstGeom prst="rect">
            <a:avLst/>
          </a:prstGeom>
          <a:solidFill>
            <a:srgbClr val="E5E7E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0" name="Shape 7"/>
          <p:cNvSpPr/>
          <p:nvPr/>
        </p:nvSpPr>
        <p:spPr>
          <a:xfrm>
            <a:off x="571500" y="2164221"/>
            <a:ext cx="14288" cy="620055"/>
          </a:xfrm>
          <a:prstGeom prst="rect">
            <a:avLst/>
          </a:prstGeom>
          <a:solidFill>
            <a:srgbClr val="E5E7E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1" name="Text 8"/>
          <p:cNvSpPr/>
          <p:nvPr/>
        </p:nvSpPr>
        <p:spPr>
          <a:xfrm>
            <a:off x="671513" y="2264234"/>
            <a:ext cx="1200150" cy="21431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90" b="1" dirty="0">
                <a:solidFill>
                  <a:srgbClr val="3B82F6"/>
                </a:solidFill>
              </a:rPr>
              <a:t>I</a:t>
            </a:r>
            <a:endParaRPr lang="en-US" sz="1090" dirty="0"/>
          </a:p>
        </p:txBody>
      </p:sp>
      <p:sp>
        <p:nvSpPr>
          <p:cNvPr id="12" name="Text 9"/>
          <p:cNvSpPr/>
          <p:nvPr/>
        </p:nvSpPr>
        <p:spPr>
          <a:xfrm>
            <a:off x="671513" y="2521409"/>
            <a:ext cx="1200150" cy="1199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900"/>
              </a:lnSpc>
              <a:buNone/>
            </a:pPr>
            <a:r>
              <a:rPr lang="en-US" sz="584" b="1" dirty="0">
                <a:solidFill>
                  <a:srgbClr val="6B7280"/>
                </a:solidFill>
              </a:rPr>
              <a:t>Básico</a:t>
            </a:r>
            <a:endParaRPr lang="en-US" sz="584" dirty="0"/>
          </a:p>
        </p:txBody>
      </p:sp>
      <p:sp>
        <p:nvSpPr>
          <p:cNvPr id="13" name="Shape 10"/>
          <p:cNvSpPr/>
          <p:nvPr/>
        </p:nvSpPr>
        <p:spPr>
          <a:xfrm>
            <a:off x="2057400" y="2164221"/>
            <a:ext cx="1428750" cy="620055"/>
          </a:xfrm>
          <a:prstGeom prst="rect">
            <a:avLst/>
          </a:prstGeom>
          <a:solidFill>
            <a:srgbClr val="FFFFFF">
              <a:alpha val="70000"/>
            </a:srgbClr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4" name="Shape 11"/>
          <p:cNvSpPr/>
          <p:nvPr/>
        </p:nvSpPr>
        <p:spPr>
          <a:xfrm>
            <a:off x="2057400" y="2164221"/>
            <a:ext cx="1428750" cy="28575"/>
          </a:xfrm>
          <a:prstGeom prst="rect">
            <a:avLst/>
          </a:prstGeom>
          <a:solidFill>
            <a:srgbClr val="10B981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5" name="Shape 12"/>
          <p:cNvSpPr/>
          <p:nvPr/>
        </p:nvSpPr>
        <p:spPr>
          <a:xfrm>
            <a:off x="3471863" y="2164221"/>
            <a:ext cx="14288" cy="620055"/>
          </a:xfrm>
          <a:prstGeom prst="rect">
            <a:avLst/>
          </a:prstGeom>
          <a:solidFill>
            <a:srgbClr val="E5E7E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6" name="Shape 13"/>
          <p:cNvSpPr/>
          <p:nvPr/>
        </p:nvSpPr>
        <p:spPr>
          <a:xfrm>
            <a:off x="2057400" y="2769989"/>
            <a:ext cx="1428750" cy="14288"/>
          </a:xfrm>
          <a:prstGeom prst="rect">
            <a:avLst/>
          </a:prstGeom>
          <a:solidFill>
            <a:srgbClr val="E5E7E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7" name="Shape 14"/>
          <p:cNvSpPr/>
          <p:nvPr/>
        </p:nvSpPr>
        <p:spPr>
          <a:xfrm>
            <a:off x="2057400" y="2164221"/>
            <a:ext cx="14288" cy="620055"/>
          </a:xfrm>
          <a:prstGeom prst="rect">
            <a:avLst/>
          </a:prstGeom>
          <a:solidFill>
            <a:srgbClr val="E5E7E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18" name="Text 15"/>
          <p:cNvSpPr/>
          <p:nvPr/>
        </p:nvSpPr>
        <p:spPr>
          <a:xfrm>
            <a:off x="2164556" y="2264234"/>
            <a:ext cx="1207294" cy="21431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90" b="1" dirty="0">
                <a:solidFill>
                  <a:srgbClr val="10B981"/>
                </a:solidFill>
              </a:rPr>
              <a:t>II</a:t>
            </a:r>
            <a:endParaRPr lang="en-US" sz="1090" dirty="0"/>
          </a:p>
        </p:txBody>
      </p:sp>
      <p:sp>
        <p:nvSpPr>
          <p:cNvPr id="19" name="Text 16"/>
          <p:cNvSpPr/>
          <p:nvPr/>
        </p:nvSpPr>
        <p:spPr>
          <a:xfrm>
            <a:off x="2164556" y="2521409"/>
            <a:ext cx="1207294" cy="1199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900"/>
              </a:lnSpc>
              <a:buNone/>
            </a:pPr>
            <a:r>
              <a:rPr lang="en-US" sz="584" b="1" dirty="0">
                <a:solidFill>
                  <a:srgbClr val="6B7280"/>
                </a:solidFill>
              </a:rPr>
              <a:t>Intermediário</a:t>
            </a:r>
            <a:endParaRPr lang="en-US" sz="584" dirty="0"/>
          </a:p>
        </p:txBody>
      </p:sp>
      <p:sp>
        <p:nvSpPr>
          <p:cNvPr id="20" name="Shape 17"/>
          <p:cNvSpPr/>
          <p:nvPr/>
        </p:nvSpPr>
        <p:spPr>
          <a:xfrm>
            <a:off x="3557588" y="2164221"/>
            <a:ext cx="1435894" cy="620055"/>
          </a:xfrm>
          <a:prstGeom prst="rect">
            <a:avLst/>
          </a:prstGeom>
          <a:solidFill>
            <a:srgbClr val="FFFFFF">
              <a:alpha val="70000"/>
            </a:srgbClr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21" name="Shape 18"/>
          <p:cNvSpPr/>
          <p:nvPr/>
        </p:nvSpPr>
        <p:spPr>
          <a:xfrm>
            <a:off x="3557588" y="2164221"/>
            <a:ext cx="1435894" cy="28575"/>
          </a:xfrm>
          <a:prstGeom prst="rect">
            <a:avLst/>
          </a:prstGeom>
          <a:solidFill>
            <a:srgbClr val="F59E0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22" name="Shape 19"/>
          <p:cNvSpPr/>
          <p:nvPr/>
        </p:nvSpPr>
        <p:spPr>
          <a:xfrm>
            <a:off x="4979194" y="2164221"/>
            <a:ext cx="14288" cy="620055"/>
          </a:xfrm>
          <a:prstGeom prst="rect">
            <a:avLst/>
          </a:prstGeom>
          <a:solidFill>
            <a:srgbClr val="E5E7E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23" name="Shape 20"/>
          <p:cNvSpPr/>
          <p:nvPr/>
        </p:nvSpPr>
        <p:spPr>
          <a:xfrm>
            <a:off x="3557588" y="2769989"/>
            <a:ext cx="1435894" cy="14288"/>
          </a:xfrm>
          <a:prstGeom prst="rect">
            <a:avLst/>
          </a:prstGeom>
          <a:solidFill>
            <a:srgbClr val="E5E7E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24" name="Shape 21"/>
          <p:cNvSpPr/>
          <p:nvPr/>
        </p:nvSpPr>
        <p:spPr>
          <a:xfrm>
            <a:off x="3557588" y="2164221"/>
            <a:ext cx="14288" cy="620055"/>
          </a:xfrm>
          <a:prstGeom prst="rect">
            <a:avLst/>
          </a:prstGeom>
          <a:solidFill>
            <a:srgbClr val="E5E7E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25" name="Text 22"/>
          <p:cNvSpPr/>
          <p:nvPr/>
        </p:nvSpPr>
        <p:spPr>
          <a:xfrm>
            <a:off x="3671888" y="2264234"/>
            <a:ext cx="1214438" cy="21431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90" b="1" dirty="0">
                <a:solidFill>
                  <a:srgbClr val="F59E0B"/>
                </a:solidFill>
              </a:rPr>
              <a:t>III</a:t>
            </a:r>
            <a:endParaRPr lang="en-US" sz="1090" dirty="0"/>
          </a:p>
        </p:txBody>
      </p:sp>
      <p:sp>
        <p:nvSpPr>
          <p:cNvPr id="26" name="Text 23"/>
          <p:cNvSpPr/>
          <p:nvPr/>
        </p:nvSpPr>
        <p:spPr>
          <a:xfrm>
            <a:off x="3671888" y="2521409"/>
            <a:ext cx="1214438" cy="1199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900"/>
              </a:lnSpc>
              <a:buNone/>
            </a:pPr>
            <a:r>
              <a:rPr lang="en-US" sz="584" b="1" dirty="0">
                <a:solidFill>
                  <a:srgbClr val="6B7280"/>
                </a:solidFill>
              </a:rPr>
              <a:t>Avançado</a:t>
            </a:r>
            <a:endParaRPr lang="en-US" sz="584" dirty="0"/>
          </a:p>
        </p:txBody>
      </p:sp>
      <p:sp>
        <p:nvSpPr>
          <p:cNvPr id="27" name="Shape 24"/>
          <p:cNvSpPr/>
          <p:nvPr/>
        </p:nvSpPr>
        <p:spPr>
          <a:xfrm>
            <a:off x="5072063" y="2164221"/>
            <a:ext cx="1443038" cy="620055"/>
          </a:xfrm>
          <a:prstGeom prst="rect">
            <a:avLst/>
          </a:prstGeom>
          <a:solidFill>
            <a:srgbClr val="FFFFFF">
              <a:alpha val="70000"/>
            </a:srgbClr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28" name="Shape 25"/>
          <p:cNvSpPr/>
          <p:nvPr/>
        </p:nvSpPr>
        <p:spPr>
          <a:xfrm>
            <a:off x="5072063" y="2164221"/>
            <a:ext cx="1443038" cy="28575"/>
          </a:xfrm>
          <a:prstGeom prst="rect">
            <a:avLst/>
          </a:prstGeom>
          <a:solidFill>
            <a:srgbClr val="EF4444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29" name="Shape 26"/>
          <p:cNvSpPr/>
          <p:nvPr/>
        </p:nvSpPr>
        <p:spPr>
          <a:xfrm>
            <a:off x="6500813" y="2164221"/>
            <a:ext cx="14288" cy="620055"/>
          </a:xfrm>
          <a:prstGeom prst="rect">
            <a:avLst/>
          </a:prstGeom>
          <a:solidFill>
            <a:srgbClr val="E5E7E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30" name="Shape 27"/>
          <p:cNvSpPr/>
          <p:nvPr/>
        </p:nvSpPr>
        <p:spPr>
          <a:xfrm>
            <a:off x="5072063" y="2769989"/>
            <a:ext cx="1443038" cy="14288"/>
          </a:xfrm>
          <a:prstGeom prst="rect">
            <a:avLst/>
          </a:prstGeom>
          <a:solidFill>
            <a:srgbClr val="E5E7E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31" name="Shape 28"/>
          <p:cNvSpPr/>
          <p:nvPr/>
        </p:nvSpPr>
        <p:spPr>
          <a:xfrm>
            <a:off x="5072063" y="2164221"/>
            <a:ext cx="14288" cy="620055"/>
          </a:xfrm>
          <a:prstGeom prst="rect">
            <a:avLst/>
          </a:prstGeom>
          <a:solidFill>
            <a:srgbClr val="E5E7EB"/>
          </a:solidFill>
          <a:ln/>
        </p:spPr>
        <p:txBody>
          <a:bodyPr/>
          <a:lstStyle/>
          <a:p>
            <a:endParaRPr lang="pt-BR"/>
          </a:p>
        </p:txBody>
      </p:sp>
      <p:sp>
        <p:nvSpPr>
          <p:cNvPr id="32" name="Text 29"/>
          <p:cNvSpPr/>
          <p:nvPr/>
        </p:nvSpPr>
        <p:spPr>
          <a:xfrm>
            <a:off x="5193506" y="2285665"/>
            <a:ext cx="1221581" cy="21431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1500"/>
              </a:lnSpc>
              <a:buNone/>
            </a:pPr>
            <a:r>
              <a:rPr lang="en-US" sz="1090" b="1" dirty="0">
                <a:solidFill>
                  <a:srgbClr val="EF4444"/>
                </a:solidFill>
              </a:rPr>
              <a:t>IV</a:t>
            </a:r>
            <a:endParaRPr lang="en-US" sz="1090" dirty="0"/>
          </a:p>
        </p:txBody>
      </p:sp>
      <p:sp>
        <p:nvSpPr>
          <p:cNvPr id="33" name="Text 30"/>
          <p:cNvSpPr/>
          <p:nvPr/>
        </p:nvSpPr>
        <p:spPr>
          <a:xfrm>
            <a:off x="5193506" y="2542840"/>
            <a:ext cx="1221581" cy="119993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ctr">
              <a:lnSpc>
                <a:spcPts val="900"/>
              </a:lnSpc>
              <a:buNone/>
            </a:pPr>
            <a:r>
              <a:rPr lang="en-US" sz="584" b="1" dirty="0">
                <a:solidFill>
                  <a:srgbClr val="6B7280"/>
                </a:solidFill>
              </a:rPr>
              <a:t>Excelência</a:t>
            </a:r>
            <a:endParaRPr lang="en-US" sz="584" dirty="0"/>
          </a:p>
        </p:txBody>
      </p:sp>
      <p:sp>
        <p:nvSpPr>
          <p:cNvPr id="34" name="Text 31"/>
          <p:cNvSpPr/>
          <p:nvPr/>
        </p:nvSpPr>
        <p:spPr>
          <a:xfrm>
            <a:off x="571500" y="2941439"/>
            <a:ext cx="5943600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784" b="1" kern="0" spc="1" dirty="0">
                <a:solidFill>
                  <a:srgbClr val="1F2937"/>
                </a:solidFill>
              </a:rPr>
              <a:t>Benefícios da Certificação</a:t>
            </a:r>
            <a:endParaRPr lang="en-US" sz="784" dirty="0"/>
          </a:p>
        </p:txBody>
      </p:sp>
      <p:sp>
        <p:nvSpPr>
          <p:cNvPr id="35" name="Text 32"/>
          <p:cNvSpPr/>
          <p:nvPr/>
        </p:nvSpPr>
        <p:spPr>
          <a:xfrm>
            <a:off x="571500" y="3196828"/>
            <a:ext cx="85725" cy="13712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10B981"/>
                </a:solidFill>
              </a:rPr>
              <a:t></a:t>
            </a:r>
            <a:endParaRPr lang="en-US" sz="584" dirty="0"/>
          </a:p>
        </p:txBody>
      </p:sp>
      <p:sp>
        <p:nvSpPr>
          <p:cNvPr id="36" name="Text 33"/>
          <p:cNvSpPr/>
          <p:nvPr/>
        </p:nvSpPr>
        <p:spPr>
          <a:xfrm>
            <a:off x="771525" y="3195042"/>
            <a:ext cx="1186002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Melhora da Imagem:</a:t>
            </a:r>
            <a:endParaRPr lang="en-US" sz="784" dirty="0"/>
          </a:p>
        </p:txBody>
      </p:sp>
      <p:sp>
        <p:nvSpPr>
          <p:cNvPr id="37" name="Text 34"/>
          <p:cNvSpPr/>
          <p:nvPr/>
        </p:nvSpPr>
        <p:spPr>
          <a:xfrm>
            <a:off x="1987246" y="3195042"/>
            <a:ext cx="3694881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Demonstra profissionalismo e comprometimento com a governança.</a:t>
            </a:r>
            <a:endParaRPr lang="en-US" sz="834" dirty="0"/>
          </a:p>
        </p:txBody>
      </p:sp>
      <p:sp>
        <p:nvSpPr>
          <p:cNvPr id="38" name="Text 35"/>
          <p:cNvSpPr/>
          <p:nvPr/>
        </p:nvSpPr>
        <p:spPr>
          <a:xfrm>
            <a:off x="571500" y="3465416"/>
            <a:ext cx="85725" cy="13712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10B981"/>
                </a:solidFill>
              </a:rPr>
              <a:t></a:t>
            </a:r>
            <a:endParaRPr lang="en-US" sz="584" dirty="0"/>
          </a:p>
        </p:txBody>
      </p:sp>
      <p:sp>
        <p:nvSpPr>
          <p:cNvPr id="39" name="Text 36"/>
          <p:cNvSpPr/>
          <p:nvPr/>
        </p:nvSpPr>
        <p:spPr>
          <a:xfrm>
            <a:off x="771525" y="3463630"/>
            <a:ext cx="1308506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Alocações Sofisticadas:</a:t>
            </a:r>
            <a:endParaRPr lang="en-US" sz="784" dirty="0"/>
          </a:p>
        </p:txBody>
      </p:sp>
      <p:sp>
        <p:nvSpPr>
          <p:cNvPr id="40" name="Text 37"/>
          <p:cNvSpPr/>
          <p:nvPr/>
        </p:nvSpPr>
        <p:spPr>
          <a:xfrm>
            <a:off x="2109750" y="3463630"/>
            <a:ext cx="3005649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Permite investidor qualificado com maior diversificação.</a:t>
            </a:r>
            <a:endParaRPr lang="en-US" sz="834" dirty="0"/>
          </a:p>
        </p:txBody>
      </p:sp>
      <p:sp>
        <p:nvSpPr>
          <p:cNvPr id="41" name="Text 38"/>
          <p:cNvSpPr/>
          <p:nvPr/>
        </p:nvSpPr>
        <p:spPr>
          <a:xfrm>
            <a:off x="571500" y="3734005"/>
            <a:ext cx="85725" cy="13712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100"/>
              </a:lnSpc>
              <a:buNone/>
            </a:pPr>
            <a:r>
              <a:rPr lang="en-US" sz="584" b="1" dirty="0">
                <a:solidFill>
                  <a:srgbClr val="10B981"/>
                </a:solidFill>
              </a:rPr>
              <a:t></a:t>
            </a:r>
            <a:endParaRPr lang="en-US" sz="584" dirty="0"/>
          </a:p>
        </p:txBody>
      </p:sp>
      <p:sp>
        <p:nvSpPr>
          <p:cNvPr id="42" name="Text 39"/>
          <p:cNvSpPr/>
          <p:nvPr/>
        </p:nvSpPr>
        <p:spPr>
          <a:xfrm>
            <a:off x="771525" y="3732219"/>
            <a:ext cx="1060261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784" b="1" dirty="0">
                <a:solidFill>
                  <a:srgbClr val="1F2937"/>
                </a:solidFill>
              </a:rPr>
              <a:t>Profissionalização:</a:t>
            </a:r>
            <a:endParaRPr lang="en-US" sz="784" dirty="0"/>
          </a:p>
        </p:txBody>
      </p:sp>
      <p:sp>
        <p:nvSpPr>
          <p:cNvPr id="43" name="Text 40"/>
          <p:cNvSpPr/>
          <p:nvPr/>
        </p:nvSpPr>
        <p:spPr>
          <a:xfrm>
            <a:off x="1861505" y="3732219"/>
            <a:ext cx="2799457" cy="155377"/>
          </a:xfrm>
          <a:prstGeom prst="rect">
            <a:avLst/>
          </a:prstGeom>
          <a:noFill/>
          <a:ln/>
        </p:spPr>
        <p:txBody>
          <a:bodyPr wrap="none" lIns="0" tIns="0" rIns="0" bIns="0" rtlCol="0" anchor="t">
            <a:spAutoFit/>
          </a:bodyPr>
          <a:lstStyle/>
          <a:p>
            <a:pPr marL="0" indent="0" algn="l">
              <a:lnSpc>
                <a:spcPts val="1400"/>
              </a:lnSpc>
              <a:buNone/>
            </a:pPr>
            <a:r>
              <a:rPr lang="en-US" sz="834" dirty="0">
                <a:solidFill>
                  <a:srgbClr val="6B7280"/>
                </a:solidFill>
              </a:rPr>
              <a:t>Eleva os padrões operacionais e de controle interno.</a:t>
            </a:r>
            <a:endParaRPr lang="en-US" sz="834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916</Words>
  <Application>Microsoft Office PowerPoint</Application>
  <PresentationFormat>Apresentação na tela (16:9)</PresentationFormat>
  <Paragraphs>177</Paragraphs>
  <Slides>12</Slides>
  <Notes>11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4" baseType="lpstr">
      <vt:lpstr>Arial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Newton Evangelista</cp:lastModifiedBy>
  <cp:revision>2</cp:revision>
  <dcterms:created xsi:type="dcterms:W3CDTF">2025-12-11T01:29:50Z</dcterms:created>
  <dcterms:modified xsi:type="dcterms:W3CDTF">2025-12-11T02:41:13Z</dcterms:modified>
</cp:coreProperties>
</file>